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83" r:id="rId3"/>
    <p:sldId id="284" r:id="rId4"/>
    <p:sldId id="380" r:id="rId5"/>
    <p:sldId id="381" r:id="rId6"/>
    <p:sldId id="404" r:id="rId7"/>
    <p:sldId id="405" r:id="rId8"/>
    <p:sldId id="288" r:id="rId9"/>
    <p:sldId id="382" r:id="rId10"/>
    <p:sldId id="302" r:id="rId11"/>
    <p:sldId id="375" r:id="rId12"/>
    <p:sldId id="376" r:id="rId13"/>
    <p:sldId id="377" r:id="rId14"/>
    <p:sldId id="379" r:id="rId15"/>
    <p:sldId id="295" r:id="rId16"/>
    <p:sldId id="298" r:id="rId17"/>
    <p:sldId id="368" r:id="rId18"/>
    <p:sldId id="297" r:id="rId19"/>
    <p:sldId id="315" r:id="rId20"/>
    <p:sldId id="300" r:id="rId21"/>
  </p:sldIdLst>
  <p:sldSz cx="9144000" cy="6858000" type="screen4x3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Microsoft" lastIdx="1" clrIdx="0"/>
  <p:cmAuthor id="1" name="HP" initials="H" lastIdx="1" clrIdx="0"/>
  <p:cmAuthor id="2" name="作者" initials="A" lastIdx="0" clrIdx="1"/>
  <p:cmAuthor id="3" name="haiyanliu" initials="h" lastIdx="1" clrIdx="2"/>
  <p:cmAuthor id="4" name="LUJ55" initials="L" lastIdx="14" clrIdx="2"/>
  <p:cmAuthor id="5" name="Yuan Ma" initials="Y" lastIdx="3" clrIdx="3"/>
  <p:cmAuthor id="6" name="左华" initials="左华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FF"/>
    <a:srgbClr val="ADB5CC"/>
    <a:srgbClr val="3180D3"/>
    <a:srgbClr val="B9B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8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897DE994-18FF-4FA8-9B37-5CB16BC58F07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23A2108E-1F1A-44E2-B1FB-F65B31711568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19621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600" y="381000"/>
            <a:ext cx="57340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DAE1A4E6-1881-438B-88A0-3839D6D6CF7B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90600" y="381000"/>
            <a:ext cx="78486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C4F50EAC-E41F-45A4-85AB-D45AA261440C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848600" cy="533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066800" y="1524000"/>
            <a:ext cx="3771900" cy="4572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991100" y="1524000"/>
            <a:ext cx="3771900" cy="4572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C57CFB22-2878-45BE-B61D-9B0D334AB780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285728"/>
            <a:ext cx="7372344" cy="71438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357298"/>
            <a:ext cx="8015286" cy="4643470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2pPr>
            <a:lvl3pPr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</p:txBody>
      </p:sp>
      <p:sp>
        <p:nvSpPr>
          <p:cNvPr id="4" name="页脚占位符 13"/>
          <p:cNvSpPr>
            <a:spLocks noGrp="1"/>
          </p:cNvSpPr>
          <p:nvPr>
            <p:ph type="ftr" sz="quarter" idx="10"/>
          </p:nvPr>
        </p:nvSpPr>
        <p:spPr>
          <a:xfrm>
            <a:off x="3929064" y="6391275"/>
            <a:ext cx="4786312" cy="287338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3340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824536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 txBox="1"/>
          <p:nvPr userDrawn="1"/>
        </p:nvSpPr>
        <p:spPr>
          <a:xfrm>
            <a:off x="7110148" y="6211889"/>
            <a:ext cx="1600408" cy="365125"/>
          </a:xfrm>
          <a:prstGeom prst="rect">
            <a:avLst/>
          </a:prstGeom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281520E-132E-4054-B51E-707C3CE76493}" type="slidenum">
              <a:rPr kumimoji="0" lang="zh-CN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 txBox="1"/>
          <p:nvPr userDrawn="1"/>
        </p:nvSpPr>
        <p:spPr>
          <a:xfrm>
            <a:off x="7110148" y="6211889"/>
            <a:ext cx="1600408" cy="365125"/>
          </a:xfrm>
          <a:prstGeom prst="rect">
            <a:avLst/>
          </a:prstGeom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 txBox="1"/>
          <p:nvPr userDrawn="1"/>
        </p:nvSpPr>
        <p:spPr>
          <a:xfrm>
            <a:off x="7110148" y="6211889"/>
            <a:ext cx="1600408" cy="365125"/>
          </a:xfrm>
          <a:prstGeom prst="rect">
            <a:avLst/>
          </a:prstGeom>
        </p:spPr>
        <p:txBody>
          <a:bodyPr anchor="ctr"/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283250" y="9944862"/>
            <a:ext cx="1302948" cy="53467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16525B2-4347-4F72-BAF7-76B19438D32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>
          <a:xfrm>
            <a:off x="1926098" y="9944862"/>
            <a:ext cx="1812797" cy="53467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F073CC-40D5-4B23-8DF0-9BD0A0C12F2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 flipH="1">
            <a:off x="168625" y="6682077"/>
            <a:ext cx="315869" cy="125612"/>
          </a:xfrm>
          <a:prstGeom prst="rect">
            <a:avLst/>
          </a:prstGeom>
        </p:spPr>
        <p:txBody>
          <a:bodyPr wrap="square"/>
          <a:lstStyle>
            <a:lvl1pPr algn="l">
              <a:defRPr b="0">
                <a:latin typeface="Gill Sans MT" panose="020B05020201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宋体" panose="02010600030101010101" pitchFamily="2" charset="-122"/>
                <a:cs typeface="+mn-cs"/>
              </a:rPr>
              <a:t>Footer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904650" y="6682077"/>
            <a:ext cx="127581" cy="125612"/>
          </a:xfrm>
          <a:prstGeom prst="rect">
            <a:avLst/>
          </a:prstGeom>
        </p:spPr>
        <p:txBody>
          <a:bodyPr/>
          <a:lstStyle>
            <a:lvl1pPr algn="r">
              <a:defRPr sz="800" b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02F7BC-6AF5-440A-A9EF-03D9C2A0C463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8464" y="938533"/>
            <a:ext cx="8863767" cy="1293202"/>
          </a:xfrm>
          <a:prstGeom prst="rect">
            <a:avLst/>
          </a:prstGeom>
        </p:spPr>
        <p:txBody>
          <a:bodyPr lIns="18073" tIns="18073" rIns="18073" bIns="18073"/>
          <a:lstStyle>
            <a:lvl1pPr>
              <a:defRPr b="0">
                <a:latin typeface="Gill Sans MT" panose="020B0502020104020203" pitchFamily="34" charset="0"/>
              </a:defRPr>
            </a:lvl1pPr>
            <a:lvl2pPr>
              <a:defRPr b="0">
                <a:latin typeface="Gill Sans MT" panose="020B0502020104020203" pitchFamily="34" charset="0"/>
              </a:defRPr>
            </a:lvl2pPr>
            <a:lvl3pPr>
              <a:defRPr b="0">
                <a:latin typeface="Gill Sans MT" panose="020B0502020104020203" pitchFamily="34" charset="0"/>
              </a:defRPr>
            </a:lvl3pPr>
            <a:lvl4pPr>
              <a:defRPr b="0">
                <a:latin typeface="Gill Sans MT" panose="020B0502020104020203" pitchFamily="34" charset="0"/>
              </a:defRPr>
            </a:lvl4pPr>
            <a:lvl5pPr>
              <a:defRPr b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464" y="424130"/>
            <a:ext cx="8253087" cy="37683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b" anchorCtr="0" compatLnSpc="1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 flipH="1">
            <a:off x="168625" y="6682077"/>
            <a:ext cx="315869" cy="125612"/>
          </a:xfrm>
          <a:prstGeom prst="rect">
            <a:avLst/>
          </a:prstGeom>
        </p:spPr>
        <p:txBody>
          <a:bodyPr wrap="square"/>
          <a:lstStyle>
            <a:lvl1pPr algn="l">
              <a:defRPr b="0">
                <a:latin typeface="Gill Sans MT" panose="020B05020201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宋体" panose="02010600030101010101" pitchFamily="2" charset="-122"/>
                <a:cs typeface="+mn-cs"/>
              </a:rPr>
              <a:t>Footer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904650" y="6682077"/>
            <a:ext cx="127581" cy="125612"/>
          </a:xfrm>
          <a:prstGeom prst="rect">
            <a:avLst/>
          </a:prstGeom>
        </p:spPr>
        <p:txBody>
          <a:bodyPr/>
          <a:lstStyle>
            <a:lvl1pPr algn="r">
              <a:defRPr sz="800" b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02F7BC-6AF5-440A-A9EF-03D9C2A0C463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8464" y="938533"/>
            <a:ext cx="8863767" cy="1293202"/>
          </a:xfrm>
          <a:prstGeom prst="rect">
            <a:avLst/>
          </a:prstGeom>
        </p:spPr>
        <p:txBody>
          <a:bodyPr lIns="18073" tIns="18073" rIns="18073" bIns="18073"/>
          <a:lstStyle>
            <a:lvl1pPr>
              <a:defRPr b="0">
                <a:latin typeface="Gill Sans MT" panose="020B0502020104020203" pitchFamily="34" charset="0"/>
              </a:defRPr>
            </a:lvl1pPr>
            <a:lvl2pPr>
              <a:defRPr b="0">
                <a:latin typeface="Gill Sans MT" panose="020B0502020104020203" pitchFamily="34" charset="0"/>
              </a:defRPr>
            </a:lvl2pPr>
            <a:lvl3pPr>
              <a:defRPr b="0">
                <a:latin typeface="Gill Sans MT" panose="020B0502020104020203" pitchFamily="34" charset="0"/>
              </a:defRPr>
            </a:lvl3pPr>
            <a:lvl4pPr>
              <a:defRPr b="0">
                <a:latin typeface="Gill Sans MT" panose="020B0502020104020203" pitchFamily="34" charset="0"/>
              </a:defRPr>
            </a:lvl4pPr>
            <a:lvl5pPr>
              <a:defRPr b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464" y="424130"/>
            <a:ext cx="8253087" cy="37683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b" anchorCtr="0" compatLnSpc="1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00110"/>
            <a:ext cx="8238318" cy="489814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3565A"/>
                </a:solidFill>
                <a:latin typeface="Arial" panose="020B0604020202020204"/>
                <a:cs typeface="Arial" panose="020B0604020202020204"/>
              </a:defRPr>
            </a:lvl1pPr>
            <a:lvl2pPr>
              <a:defRPr sz="1800">
                <a:solidFill>
                  <a:srgbClr val="53565A"/>
                </a:solidFill>
                <a:latin typeface="Arial" panose="020B0604020202020204"/>
                <a:cs typeface="Arial" panose="020B0604020202020204"/>
              </a:defRPr>
            </a:lvl2pPr>
            <a:lvl3pPr>
              <a:defRPr sz="1600">
                <a:solidFill>
                  <a:srgbClr val="53565A"/>
                </a:solidFill>
                <a:latin typeface="Arial" panose="020B0604020202020204"/>
                <a:cs typeface="Arial" panose="020B0604020202020204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</p:txBody>
      </p:sp>
      <p:sp>
        <p:nvSpPr>
          <p:cNvPr id="5" name="Slide Number Placeholder 7"/>
          <p:cNvSpPr txBox="1"/>
          <p:nvPr userDrawn="1"/>
        </p:nvSpPr>
        <p:spPr>
          <a:xfrm>
            <a:off x="8474338" y="-7655"/>
            <a:ext cx="587784" cy="3545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|   </a:t>
            </a:r>
            <a:fld id="{DA15E891-66B8-4B28-AB8F-05A4B1DE573C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fld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199" y="705204"/>
            <a:ext cx="8238319" cy="4186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0"/>
            </a:lvl1pPr>
          </a:lstStyle>
          <a:p>
            <a:r>
              <a:rPr lang="en-US" dirty="0"/>
              <a:t>Title of Slide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285728"/>
            <a:ext cx="7372344" cy="71438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357298"/>
            <a:ext cx="8015286" cy="4643470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2pPr>
            <a:lvl3pPr>
              <a:defRPr sz="2000" b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</p:txBody>
      </p:sp>
      <p:sp>
        <p:nvSpPr>
          <p:cNvPr id="4" name="页脚占位符 13"/>
          <p:cNvSpPr>
            <a:spLocks noGrp="1"/>
          </p:cNvSpPr>
          <p:nvPr>
            <p:ph type="ftr" sz="quarter" idx="10"/>
          </p:nvPr>
        </p:nvSpPr>
        <p:spPr>
          <a:xfrm>
            <a:off x="3929064" y="6391275"/>
            <a:ext cx="4786312" cy="287338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5E93A9C2-9F0E-4CC6-8142-B2B6030A7396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8636D0-BE52-C444-8782-9345489D91F2}" type="slidenum">
              <a:rPr kumimoji="1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微软雅黑" panose="020B0503020204020204" pitchFamily="34" charset="-122"/>
                <a:cs typeface="+mn-cs"/>
              </a:rPr>
            </a:fld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8CDFF4-81C7-CE49-9E6A-22E6CA48ABCC}" type="datetimeFigureOut">
              <a:rPr kumimoji="1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微软雅黑" panose="020B0503020204020204" pitchFamily="34" charset="-122"/>
                <a:cs typeface="+mn-cs"/>
              </a:rPr>
            </a:fld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8636D0-BE52-C444-8782-9345489D91F2}" type="slidenum">
              <a:rPr kumimoji="1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微软雅黑" panose="020B0503020204020204" pitchFamily="34" charset="-122"/>
                <a:cs typeface="+mn-cs"/>
              </a:rPr>
            </a:fld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8CDFF4-81C7-CE49-9E6A-22E6CA48ABCC}" type="datetimeFigureOut">
              <a:rPr kumimoji="1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微软雅黑" panose="020B0503020204020204" pitchFamily="34" charset="-122"/>
                <a:cs typeface="+mn-cs"/>
              </a:rPr>
            </a:fld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8636D0-BE52-C444-8782-9345489D91F2}" type="slidenum">
              <a:rPr kumimoji="1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微软雅黑" panose="020B0503020204020204" pitchFamily="34" charset="-122"/>
                <a:cs typeface="+mn-cs"/>
              </a:rPr>
            </a:fld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848600" cy="533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066800" y="1524000"/>
            <a:ext cx="3771900" cy="4572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91100" y="1524000"/>
            <a:ext cx="3771900" cy="4572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B1FA7E41-CFBC-4D37-BAD9-415BFF070582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 bwMode="auto">
          <a:xfrm>
            <a:off x="2141448" y="274638"/>
            <a:ext cx="6545327" cy="634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57294" y="1124746"/>
            <a:ext cx="8229481" cy="500141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554038"/>
            <a:ext cx="8075612" cy="427037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39750" y="1566863"/>
            <a:ext cx="8064500" cy="4525962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6563" y="6524625"/>
            <a:ext cx="2895600" cy="339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  <a:t>版权所有，不得翻印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74807" y="6245225"/>
            <a:ext cx="917972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26AE63-0C8C-440C-9AF0-44297D7380A0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3771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91100" y="1524000"/>
            <a:ext cx="3771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BBACFC54-67A6-45E3-B327-F0BA8E47F3FA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CE578100-2236-4871-869D-096DC6F0CC8B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709914" y="5869940"/>
            <a:ext cx="221615" cy="196214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 b="0" i="0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 marR="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1D60167-4931-47E6-BA6A-407CBD079E47}" type="slidenum">
              <a:rPr kumimoji="0" sz="135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Calibri" panose="020F0502020204030204"/>
              </a:rPr>
            </a:fld>
            <a:endParaRPr kumimoji="0" sz="1350" b="0" i="0" u="none" strike="noStrike" kern="1200" cap="none" spc="-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5411E572-CC0E-44DE-B13A-65CB0408CFDE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EEE74794-CC7A-490F-8E18-2B9E91ACDB9A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883FC452-3F2A-488C-9C4A-2BE459A05DCD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4114800" y="6477000"/>
            <a:ext cx="1219200" cy="3810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Tx/>
              <a:buFontTx/>
              <a:buNone/>
              <a:defRPr/>
            </a:pPr>
            <a:fld id="{CBA7FD5A-7F06-4AE8-B467-7C809909B00E}" type="slidenum"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anose="02010600040101010101" charset="-122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楷体" panose="020106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1" Type="http://schemas.openxmlformats.org/officeDocument/2006/relationships/theme" Target="../theme/theme1.xml"/><Relationship Id="rId50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.xml"/><Relationship Id="rId49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332656"/>
            <a:ext cx="8712968" cy="64807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40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68760"/>
            <a:ext cx="8712968" cy="5040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</p:sldLayoutIdLst>
  <p:txStyles>
    <p:titleStyle>
      <a:lvl1pPr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2pPr>
      <a:lvl3pPr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3pPr>
      <a:lvl4pPr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4pPr>
      <a:lvl5pPr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黑体" panose="02010609060101010101" pitchFamily="49" charset="-122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v"/>
        <a:defRPr sz="2600" b="1">
          <a:solidFill>
            <a:srgbClr val="0000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w"/>
        <a:defRPr sz="2400" b="1">
          <a:solidFill>
            <a:srgbClr val="000099"/>
          </a:solidFill>
          <a:latin typeface="+mn-lt"/>
          <a:ea typeface="+mn-ea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§"/>
        <a:defRPr sz="2200" b="1">
          <a:solidFill>
            <a:srgbClr val="000099"/>
          </a:solidFill>
          <a:latin typeface="+mn-lt"/>
          <a:ea typeface="+mn-ea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"/>
        <a:defRPr sz="2000" b="1">
          <a:solidFill>
            <a:srgbClr val="000099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"/>
        <a:defRPr sz="2000" b="1">
          <a:solidFill>
            <a:srgbClr val="000099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"/>
        <a:defRPr sz="2000" b="1">
          <a:solidFill>
            <a:srgbClr val="000099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"/>
        <a:defRPr sz="2000" b="1">
          <a:solidFill>
            <a:srgbClr val="000099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Wingdings" panose="05000000000000000000" pitchFamily="2" charset="2"/>
        <a:buChar char=""/>
        <a:defRPr sz="2000" b="1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82746" y="1801178"/>
            <a:ext cx="8472488" cy="22237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indent="457200" algn="ctr">
              <a:lnSpc>
                <a:spcPct val="140000"/>
              </a:lnSpc>
              <a:spcBef>
                <a:spcPts val="600"/>
              </a:spcBef>
            </a:pPr>
            <a:r>
              <a:rPr lang="zh-CN" altLang="en-US" sz="495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D</a:t>
            </a:r>
            <a:r>
              <a:rPr lang="en-US" altLang="zh-CN" sz="495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IP</a:t>
            </a:r>
            <a:r>
              <a:rPr lang="zh-CN" altLang="en-US" sz="495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下医院精细化运营管理实战训练营</a:t>
            </a:r>
            <a:endParaRPr lang="zh-CN" altLang="en-US" sz="4950" b="1" dirty="0">
              <a:solidFill>
                <a:srgbClr val="000099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5419090" y="4640421"/>
            <a:ext cx="3436144" cy="1254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6000"/>
              </a:lnSpc>
            </a:pPr>
            <a:r>
              <a:rPr lang="zh-CN" altLang="en-US" sz="210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汇报人：</a:t>
            </a:r>
            <a:r>
              <a:rPr lang="en-US" altLang="zh-CN" sz="210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***</a:t>
            </a:r>
            <a:endParaRPr lang="zh-CN" altLang="en-US" sz="2100" b="1" dirty="0">
              <a:solidFill>
                <a:srgbClr val="000099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>
              <a:lnSpc>
                <a:spcPct val="126000"/>
              </a:lnSpc>
            </a:pPr>
            <a:r>
              <a:rPr lang="zh-CN" altLang="en-US" sz="2100" b="1" dirty="0" smtClean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</a:t>
            </a:r>
            <a:r>
              <a:rPr lang="en-US" altLang="zh-CN" sz="2100" b="1" dirty="0" smtClean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2100" b="1" dirty="0" smtClean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1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r>
              <a:rPr lang="zh-CN" altLang="en-US" sz="2100" b="1" dirty="0" smtClean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1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</a:t>
            </a:r>
            <a:r>
              <a:rPr lang="zh-CN" altLang="en-US" sz="2100" b="1" dirty="0" smtClean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r>
              <a:rPr lang="zh-CN" altLang="en-US" sz="2100" b="1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　</a:t>
            </a:r>
            <a:endParaRPr lang="en-US" altLang="zh-CN" b="1" dirty="0">
              <a:solidFill>
                <a:srgbClr val="9726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6000"/>
              </a:lnSpc>
            </a:pPr>
            <a:endParaRPr lang="zh-CN" altLang="en-US" b="1" dirty="0">
              <a:solidFill>
                <a:srgbClr val="9726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806" y="145243"/>
            <a:ext cx="845808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</a:t>
            </a:r>
            <a:r>
              <a:rPr lang="en-US" altLang="zh-CN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-</a:t>
            </a:r>
            <a:r>
              <a:rPr lang="zh-CN" altLang="en-US" sz="32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耗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径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806" y="145243"/>
            <a:ext cx="845808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</a:t>
            </a:r>
            <a:r>
              <a:rPr lang="en-US" altLang="zh-CN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-</a:t>
            </a:r>
            <a:r>
              <a:rPr lang="zh-CN" altLang="en-US" sz="32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技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径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806" y="145243"/>
            <a:ext cx="845808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</a:t>
            </a:r>
            <a:r>
              <a:rPr lang="en-US" altLang="zh-CN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-</a:t>
            </a:r>
            <a:r>
              <a:rPr lang="zh-CN" altLang="en-US" sz="32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麻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径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806" y="145243"/>
            <a:ext cx="845808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</a:t>
            </a:r>
            <a:r>
              <a:rPr lang="en-US" altLang="zh-CN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-</a:t>
            </a:r>
            <a:r>
              <a:rPr lang="zh-CN" altLang="en-US" sz="32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日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径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7526" y="265487"/>
            <a:ext cx="795401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五</a:t>
            </a:r>
            <a:r>
              <a:rPr lang="zh-CN" altLang="en-US" sz="28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、</a:t>
            </a:r>
            <a:r>
              <a:rPr lang="en-US" altLang="zh-CN" sz="28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DIP</a:t>
            </a:r>
            <a:r>
              <a:rPr lang="zh-CN" altLang="en-US" sz="28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下院级层面一次分配和科室层面二次分配方案如何优化？</a:t>
            </a:r>
            <a:endParaRPr lang="zh-CN" altLang="en-US" sz="28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96692" y="1324610"/>
            <a:ext cx="8513200" cy="35244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zh-CN" altLang="en-US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一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D</a:t>
            </a:r>
            <a:r>
              <a:rPr lang="en-US" altLang="zh-CN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IP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下科室账面亏损，是否要扣科室绩效？如果要扣，多少比例合适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？</a:t>
            </a:r>
            <a:endParaRPr lang="en-US" altLang="zh-CN" sz="24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（二）绩效调整如何综合考虑科室有效收入、科室</a:t>
            </a:r>
            <a:r>
              <a:rPr lang="en-US" altLang="zh-CN" sz="24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DIP</a:t>
            </a:r>
            <a:r>
              <a:rPr lang="zh-CN" altLang="en-US" sz="24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盈亏、科室直接成本三者的平衡？</a:t>
            </a:r>
            <a:endParaRPr lang="en-US" altLang="zh-CN" sz="24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（三）</a:t>
            </a:r>
            <a:r>
              <a:rPr lang="zh-CN" altLang="en-US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en-US" altLang="zh-CN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IP</a:t>
            </a:r>
            <a:r>
              <a:rPr lang="zh-CN" altLang="en-US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下科室如何提升绩效？给出三条具体思路</a:t>
            </a:r>
            <a:endParaRPr lang="zh-CN" altLang="en-US" sz="2400" b="1" dirty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4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1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7815" y="198755"/>
            <a:ext cx="79597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五、</a:t>
            </a:r>
            <a:r>
              <a:rPr lang="en-US" altLang="zh-CN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DIP</a:t>
            </a:r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下院级层面一次分配和科室层面二次分配方案如何优化？</a:t>
            </a:r>
            <a:endParaRPr lang="zh-CN" altLang="en-US" sz="2800" b="1" dirty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97815" y="1180465"/>
            <a:ext cx="8549005" cy="32791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（一）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D</a:t>
            </a:r>
            <a:r>
              <a:rPr lang="en-US" altLang="zh-CN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IP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下科室账面亏损，是否要扣科室绩效？如果要扣，多少比例合适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？</a:t>
            </a:r>
            <a:endParaRPr lang="en-US" altLang="zh-CN" sz="24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1</a:t>
            </a: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）优势病组</a:t>
            </a:r>
            <a:endParaRPr lang="en-US" altLang="zh-CN" sz="2000" b="1" dirty="0" smtClean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2</a:t>
            </a:r>
            <a:r>
              <a:rPr lang="zh-CN" altLang="en-US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）竞争病组</a:t>
            </a:r>
            <a:endParaRPr lang="en-US" altLang="zh-CN" sz="20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3</a:t>
            </a: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）基层病组</a:t>
            </a:r>
            <a:endParaRPr lang="zh-CN" altLang="en-US" sz="20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7815" y="198755"/>
            <a:ext cx="79597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五、</a:t>
            </a:r>
            <a:r>
              <a:rPr lang="en-US" altLang="zh-CN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DIP</a:t>
            </a:r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下院级层面一次分配和科室层面二次分配方案如何优化？</a:t>
            </a:r>
            <a:endParaRPr lang="zh-CN" altLang="en-US" sz="2800" b="1" dirty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97815" y="1328246"/>
            <a:ext cx="8549005" cy="32791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（二）绩效调整如何综合考虑科室有效收入、科室</a:t>
            </a:r>
            <a:r>
              <a:rPr lang="en-US" altLang="zh-CN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DIP</a:t>
            </a:r>
            <a:r>
              <a:rPr lang="zh-CN" altLang="en-US" sz="24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盈亏、科室直接成本三者的平衡？</a:t>
            </a:r>
            <a:endParaRPr lang="zh-CN" altLang="en-US" sz="2400" b="1" dirty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06194" y="92826"/>
            <a:ext cx="78632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五、</a:t>
            </a:r>
            <a:r>
              <a:rPr lang="en-US" altLang="zh-CN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DIP</a:t>
            </a:r>
            <a:r>
              <a:rPr lang="zh-CN" altLang="en-US" sz="28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下院级层面一次分配和科室层面二次分配方案如何优化？</a:t>
            </a:r>
            <a:endParaRPr lang="zh-CN" altLang="en-US" sz="2800" b="1" dirty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72256" y="1177608"/>
            <a:ext cx="8947309" cy="32789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（三）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D</a:t>
            </a:r>
            <a:r>
              <a:rPr lang="en-US" altLang="zh-CN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IP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下科室如何提升绩效？给出三条具体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思路</a:t>
            </a:r>
            <a:endParaRPr lang="en-US" altLang="zh-CN" sz="24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1</a:t>
            </a: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</a:t>
            </a:r>
            <a:endParaRPr lang="en-US" altLang="zh-CN" sz="2000" b="1" dirty="0" smtClean="0">
              <a:solidFill>
                <a:srgbClr val="000099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2</a:t>
            </a:r>
            <a:r>
              <a:rPr lang="zh-CN" altLang="en-US" sz="20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</a:t>
            </a:r>
            <a:endParaRPr lang="en-US" altLang="zh-CN" sz="2000" b="1" dirty="0" smtClean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（</a:t>
            </a:r>
            <a:r>
              <a:rPr lang="en-US" altLang="zh-CN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3</a:t>
            </a:r>
            <a:r>
              <a:rPr lang="zh-CN" altLang="en-US" sz="2000" b="1" dirty="0" smtClean="0">
                <a:solidFill>
                  <a:srgbClr val="000099"/>
                </a:solidFill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）</a:t>
            </a:r>
            <a:endParaRPr lang="zh-CN" altLang="en-US" sz="20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43417" y="2900414"/>
            <a:ext cx="4072890" cy="3527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840730" y="1660525"/>
            <a:ext cx="24580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李</a:t>
            </a:r>
            <a:r>
              <a:rPr lang="zh-CN" altLang="en-US" sz="3200" b="1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老师</a:t>
            </a:r>
            <a:r>
              <a:rPr lang="en-US" altLang="zh-CN" sz="3200" b="1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微信</a:t>
            </a:r>
            <a:endParaRPr lang="en-US" altLang="zh-CN" sz="3200" b="1" dirty="0">
              <a:solidFill>
                <a:srgbClr val="00009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92341" y="345965"/>
            <a:ext cx="7540846" cy="7694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CN" altLang="en-US" sz="4400" b="1" dirty="0" smtClean="0">
                <a:solidFill>
                  <a:srgbClr val="C00C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" panose="02010609060101010101" charset="-122"/>
              </a:rPr>
              <a:t>更多精彩内容，关注有惊喜！</a:t>
            </a:r>
            <a:endParaRPr lang="zh-CN" altLang="en-US" sz="1100" dirty="0">
              <a:solidFill>
                <a:srgbClr val="C00C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1008" y="1708487"/>
            <a:ext cx="474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视频号：像院长一样思考</a:t>
            </a:r>
            <a:endParaRPr lang="en-US" altLang="zh-CN" sz="2800" b="1" dirty="0">
              <a:solidFill>
                <a:srgbClr val="00009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9" t="15893" r="10365" b="40336"/>
          <a:stretch>
            <a:fillRect/>
          </a:stretch>
        </p:blipFill>
        <p:spPr>
          <a:xfrm>
            <a:off x="350982" y="2420620"/>
            <a:ext cx="4211782" cy="4320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185276" y="2616365"/>
            <a:ext cx="4883976" cy="1272561"/>
          </a:xfrm>
          <a:prstGeom prst="rect">
            <a:avLst/>
          </a:prstGeom>
        </p:spPr>
        <p:txBody>
          <a:bodyPr vert="horz" lIns="67500" tIns="35100" rIns="67500" bIns="351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r>
              <a:rPr sz="7200" i="1" spc="0" dirty="0">
                <a:solidFill>
                  <a:srgbClr val="00009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感谢倾听</a:t>
            </a:r>
            <a:endParaRPr sz="7200" i="1" spc="0" dirty="0">
              <a:solidFill>
                <a:srgbClr val="000099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4367" y="0"/>
            <a:ext cx="7992110" cy="994410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lang="zh-CN" altLang="en-US" sz="3200" dirty="0">
                <a:sym typeface="+mn-ea"/>
              </a:rPr>
              <a:t>一</a:t>
            </a:r>
            <a:r>
              <a:rPr lang="zh-CN" altLang="en-US" sz="3200" dirty="0" smtClean="0">
                <a:sym typeface="+mn-ea"/>
              </a:rPr>
              <a:t>、基于三段论九分法病种分类</a:t>
            </a:r>
            <a:r>
              <a:rPr lang="en-US" altLang="zh-CN" sz="3200" dirty="0">
                <a:sym typeface="+mn-ea"/>
              </a:rPr>
              <a:t>-</a:t>
            </a:r>
            <a:r>
              <a:rPr lang="zh-CN" altLang="en-US" sz="3200" dirty="0" smtClean="0">
                <a:sym typeface="+mn-ea"/>
              </a:rPr>
              <a:t>优势</a:t>
            </a:r>
            <a:r>
              <a:rPr lang="zh-CN" altLang="en-US" sz="3200" dirty="0">
                <a:sym typeface="+mn-ea"/>
              </a:rPr>
              <a:t>病种</a:t>
            </a:r>
            <a:endParaRPr lang="zh-CN" altLang="en-US" sz="3200" dirty="0"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945515"/>
          <a:ext cx="8410575" cy="545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655"/>
                <a:gridCol w="1053465"/>
                <a:gridCol w="1049655"/>
                <a:gridCol w="1377315"/>
                <a:gridCol w="725170"/>
                <a:gridCol w="1049655"/>
                <a:gridCol w="1052830"/>
                <a:gridCol w="1052830"/>
              </a:tblGrid>
              <a:tr h="69913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科室名称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病种类型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DIP（病种）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三段论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九分法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135"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主要诊断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手术操作名称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DIP病种分值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例数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院内均费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**科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优势病种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63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09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544945" y="-48895"/>
            <a:ext cx="9855200" cy="994410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lang="zh-CN" altLang="en-US" sz="3200" dirty="0">
                <a:sym typeface="+mn-ea"/>
              </a:rPr>
              <a:t>一</a:t>
            </a:r>
            <a:r>
              <a:rPr lang="zh-CN" altLang="en-US" sz="3200" dirty="0" smtClean="0">
                <a:sym typeface="+mn-ea"/>
              </a:rPr>
              <a:t>、基于三段论九分法病</a:t>
            </a:r>
            <a:r>
              <a:rPr lang="zh-CN" altLang="en-US" sz="3200" dirty="0" smtClean="0">
                <a:sym typeface="+mn-ea"/>
              </a:rPr>
              <a:t>种分类</a:t>
            </a:r>
            <a:r>
              <a:rPr lang="en-US" altLang="zh-CN" sz="3200" dirty="0" smtClean="0">
                <a:sym typeface="+mn-ea"/>
              </a:rPr>
              <a:t>-</a:t>
            </a:r>
            <a:r>
              <a:rPr lang="zh-CN" altLang="en-US" sz="3200" dirty="0">
                <a:sym typeface="+mn-ea"/>
              </a:rPr>
              <a:t>竞争</a:t>
            </a:r>
            <a:r>
              <a:rPr lang="zh-CN" altLang="en-US" sz="3200" dirty="0" smtClean="0">
                <a:sym typeface="+mn-ea"/>
              </a:rPr>
              <a:t>病种</a:t>
            </a:r>
            <a:endParaRPr lang="zh-CN" altLang="en-US" sz="3200" dirty="0" smtClean="0"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945515"/>
          <a:ext cx="8410575" cy="545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655"/>
                <a:gridCol w="1053465"/>
                <a:gridCol w="1049655"/>
                <a:gridCol w="1430655"/>
                <a:gridCol w="671830"/>
                <a:gridCol w="1049655"/>
                <a:gridCol w="1052830"/>
                <a:gridCol w="1052830"/>
              </a:tblGrid>
              <a:tr h="69913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科室名称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病种类型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DIP（病种）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三段论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九分法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135"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主要诊断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手术操作名称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DIP病种分值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例数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院内均费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**科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竞争病种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63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09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1237" y="-48895"/>
            <a:ext cx="8395970" cy="994410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lang="zh-CN" altLang="en-US" sz="3200" dirty="0">
                <a:sym typeface="+mn-ea"/>
              </a:rPr>
              <a:t>一</a:t>
            </a:r>
            <a:r>
              <a:rPr lang="zh-CN" altLang="en-US" sz="3200" dirty="0" smtClean="0">
                <a:sym typeface="+mn-ea"/>
              </a:rPr>
              <a:t>、基于三段论九分法病</a:t>
            </a:r>
            <a:r>
              <a:rPr lang="zh-CN" altLang="en-US" sz="3200" dirty="0" smtClean="0">
                <a:sym typeface="+mn-ea"/>
              </a:rPr>
              <a:t>种分类</a:t>
            </a:r>
            <a:r>
              <a:rPr lang="en-US" altLang="zh-CN" sz="3200" dirty="0" smtClean="0">
                <a:sym typeface="+mn-ea"/>
              </a:rPr>
              <a:t>-</a:t>
            </a:r>
            <a:r>
              <a:rPr lang="zh-CN" altLang="en-US" sz="3200" dirty="0" smtClean="0">
                <a:sym typeface="+mn-ea"/>
              </a:rPr>
              <a:t>基层病种</a:t>
            </a:r>
            <a:endParaRPr lang="zh-CN" altLang="en-US" sz="3200" dirty="0" smtClean="0"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945515"/>
          <a:ext cx="8410575" cy="545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655"/>
                <a:gridCol w="1053465"/>
                <a:gridCol w="1049655"/>
                <a:gridCol w="1452245"/>
                <a:gridCol w="650240"/>
                <a:gridCol w="1049655"/>
                <a:gridCol w="1052830"/>
                <a:gridCol w="1052830"/>
              </a:tblGrid>
              <a:tr h="69913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科室名称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zh-CN" sz="1600" b="1" dirty="0">
                          <a:solidFill>
                            <a:srgbClr val="000099"/>
                          </a:solidFill>
                          <a:latin typeface="Arial" panose="020B0604020202020204" pitchFamily="34" charset="0"/>
                        </a:rPr>
                        <a:t>病种类型</a:t>
                      </a:r>
                      <a:endParaRPr lang="zh-CN" altLang="en-US" sz="1600" b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DIP（病种）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三段论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九分法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135"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主要诊断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手术操作名称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DIP病种分值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例数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院内均费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**科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基层病种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63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09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99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6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下段</a:t>
                      </a:r>
                      <a:endParaRPr lang="zh-CN" altLang="en-US" sz="1600" b="1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233265"/>
            <a:ext cx="8496944" cy="533400"/>
          </a:xfrm>
        </p:spPr>
        <p:txBody>
          <a:bodyPr/>
          <a:lstStyle/>
          <a:p>
            <a:r>
              <a:rPr lang="zh-CN" altLang="en-US" dirty="0" smtClean="0"/>
              <a:t>优势病种</a:t>
            </a:r>
            <a:r>
              <a:rPr lang="en-US" altLang="zh-CN" dirty="0" smtClean="0"/>
              <a:t>+</a:t>
            </a:r>
            <a:r>
              <a:rPr lang="zh-CN" altLang="en-US" dirty="0" smtClean="0"/>
              <a:t>竞争病</a:t>
            </a:r>
            <a:r>
              <a:rPr lang="zh-CN" altLang="en-US" dirty="0" smtClean="0">
                <a:sym typeface="+mn-ea"/>
              </a:rPr>
              <a:t>种</a:t>
            </a:r>
            <a:r>
              <a:rPr lang="en-US" altLang="zh-CN" dirty="0" smtClean="0"/>
              <a:t>+</a:t>
            </a:r>
            <a:r>
              <a:rPr lang="zh-CN" altLang="en-US" dirty="0" smtClean="0"/>
              <a:t>基层病</a:t>
            </a:r>
            <a:r>
              <a:rPr lang="zh-CN" altLang="en-US" dirty="0" smtClean="0">
                <a:sym typeface="+mn-ea"/>
              </a:rPr>
              <a:t>种</a:t>
            </a:r>
            <a:r>
              <a:rPr lang="zh-CN" altLang="en-US" dirty="0" smtClean="0"/>
              <a:t>分类标准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139" y="766140"/>
            <a:ext cx="8820472" cy="5663953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zh-CN" altLang="en-US" sz="2000" dirty="0" smtClean="0"/>
              <a:t>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：</a:t>
            </a:r>
            <a:r>
              <a:rPr lang="zh-CN" altLang="en-US" sz="2000" dirty="0"/>
              <a:t>权重</a:t>
            </a:r>
            <a:r>
              <a:rPr lang="zh-CN" altLang="en-US" sz="2000" dirty="0" smtClean="0"/>
              <a:t>、病例总数、金额总数、有效收入比例和金额、病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盈亏金额</a:t>
            </a:r>
            <a:r>
              <a:rPr lang="zh-CN" altLang="en-US" sz="2000" dirty="0"/>
              <a:t>、微创手术目录、手术</a:t>
            </a:r>
            <a:r>
              <a:rPr lang="zh-CN" altLang="en-US" sz="2000" dirty="0" smtClean="0"/>
              <a:t>分级中</a:t>
            </a:r>
            <a:r>
              <a:rPr lang="zh-CN" altLang="en-US" sz="2000" dirty="0"/>
              <a:t>三、四级</a:t>
            </a:r>
            <a:r>
              <a:rPr lang="zh-CN" altLang="en-US" sz="2000" dirty="0" smtClean="0"/>
              <a:t>手术、新技术新项目、学科发展、中医特色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zh-CN" altLang="en-US" sz="2000" dirty="0" smtClean="0"/>
              <a:t>竞争病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：</a:t>
            </a:r>
            <a:r>
              <a:rPr lang="zh-CN" altLang="en-US" sz="2000" dirty="0"/>
              <a:t>权重</a:t>
            </a:r>
            <a:r>
              <a:rPr lang="zh-CN" altLang="en-US" sz="2000" dirty="0" smtClean="0"/>
              <a:t>、与区域其他医院比较分析、学科发展定位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zh-CN" altLang="en-US" sz="2000" dirty="0" smtClean="0"/>
              <a:t>基层病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：权重、当地</a:t>
            </a:r>
            <a:r>
              <a:rPr lang="en-US" altLang="zh-CN" sz="2000" dirty="0" smtClean="0"/>
              <a:t>DIP</a:t>
            </a:r>
            <a:r>
              <a:rPr lang="zh-CN" altLang="en-US" sz="2000" dirty="0" smtClean="0"/>
              <a:t>支付政策给出的同等费率病种（同城同病同价）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zh-CN" altLang="en-US" sz="2000" dirty="0" smtClean="0"/>
              <a:t>不同类型病组确定流程：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en-US" altLang="zh-CN" sz="2000" dirty="0" smtClean="0"/>
              <a:t>DIP</a:t>
            </a:r>
            <a:r>
              <a:rPr lang="zh-CN" altLang="en-US" sz="2000" dirty="0" smtClean="0"/>
              <a:t>项目组给出每个科室病组的初步设定，临床科室主任第一次确认；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en-US" altLang="zh-CN" sz="2000" dirty="0" smtClean="0"/>
              <a:t>DIP</a:t>
            </a:r>
            <a:r>
              <a:rPr lang="zh-CN" altLang="en-US" sz="2000" dirty="0" smtClean="0"/>
              <a:t>项目再次确定，临床科主任再次确定；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zh-CN" altLang="en-US" sz="2000" dirty="0" smtClean="0"/>
              <a:t>上报院领导第一次审批，</a:t>
            </a:r>
            <a:r>
              <a:rPr lang="en-US" altLang="zh-CN" sz="2000" dirty="0" smtClean="0"/>
              <a:t>DIP</a:t>
            </a:r>
            <a:r>
              <a:rPr lang="zh-CN" altLang="en-US" sz="2000" dirty="0" smtClean="0"/>
              <a:t>项目结合数据再次分析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en-US" altLang="zh-CN" sz="2000" dirty="0" smtClean="0"/>
              <a:t>DIP</a:t>
            </a:r>
            <a:r>
              <a:rPr lang="zh-CN" altLang="en-US" sz="2000" dirty="0" smtClean="0"/>
              <a:t>项目组把再次分析的分组数据提交临床科主任第三次确定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en-US" altLang="zh-CN" sz="2000" dirty="0" smtClean="0"/>
              <a:t>DIP</a:t>
            </a:r>
            <a:r>
              <a:rPr lang="zh-CN" altLang="en-US" sz="2000" dirty="0" smtClean="0"/>
              <a:t>项目组审批后，再次上报院领导第二次审批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zh-CN" altLang="en-US" sz="2000" dirty="0" smtClean="0"/>
              <a:t>上报运营管理部，作为绩效考核核算依据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zh-CN" altLang="en-US" sz="2200" dirty="0" smtClean="0"/>
              <a:t>病组分类一旦确定原则一年内不再调整</a:t>
            </a:r>
            <a:endParaRPr lang="zh-CN" altLang="en-US" sz="2200" dirty="0"/>
          </a:p>
        </p:txBody>
      </p:sp>
      <p:pic>
        <p:nvPicPr>
          <p:cNvPr id="4" name="图片 1" descr="E:\常规工作\训练营\左华\左华老师ppt模板背景（无水印）.jpg左华老师ppt模板背景（无水印）"/>
          <p:cNvPicPr>
            <a:picLocks noChangeAspect="1"/>
          </p:cNvPicPr>
          <p:nvPr/>
        </p:nvPicPr>
        <p:blipFill rotWithShape="1">
          <a:blip r:embed="rId1"/>
          <a:srcRect l="2609" t="2126" r="90870" b="86667"/>
          <a:stretch>
            <a:fillRect/>
          </a:stretch>
        </p:blipFill>
        <p:spPr>
          <a:xfrm>
            <a:off x="8525672" y="39757"/>
            <a:ext cx="618328" cy="7969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75638"/>
            <a:ext cx="8496944" cy="533400"/>
          </a:xfrm>
        </p:spPr>
        <p:txBody>
          <a:bodyPr/>
          <a:lstStyle/>
          <a:p>
            <a:r>
              <a:rPr lang="zh-CN" altLang="en-US" dirty="0" smtClean="0"/>
              <a:t>如何界定优势病</a:t>
            </a:r>
            <a:r>
              <a:rPr lang="zh-CN" altLang="en-US" dirty="0" smtClean="0">
                <a:sym typeface="+mn-ea"/>
              </a:rPr>
              <a:t>种</a:t>
            </a:r>
            <a:r>
              <a:rPr lang="zh-CN" altLang="en-US" dirty="0" smtClean="0"/>
              <a:t>？请给出您的分类标准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709211"/>
            <a:ext cx="8496944" cy="5651159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zh-CN" sz="2000" dirty="0"/>
              <a:t>1</a:t>
            </a:r>
            <a:r>
              <a:rPr lang="zh-CN" altLang="en-US" sz="2000" dirty="0"/>
              <a:t>、病种分值高的病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/>
              <a:t>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/>
              <a:t>吗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2</a:t>
            </a:r>
            <a:r>
              <a:rPr lang="zh-CN" altLang="zh-CN" sz="2000" dirty="0"/>
              <a:t>、目前收治的病例数多的病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zh-CN" sz="2000" dirty="0"/>
              <a:t>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zh-CN" sz="2000" dirty="0"/>
              <a:t>吗</a:t>
            </a:r>
            <a:r>
              <a:rPr lang="zh-CN" altLang="zh-CN" sz="2000" dirty="0" smtClean="0"/>
              <a:t>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 smtClean="0"/>
              <a:t>3</a:t>
            </a:r>
            <a:r>
              <a:rPr lang="zh-CN" altLang="en-US" sz="2000" dirty="0" smtClean="0"/>
              <a:t>、收治病例数在地区同类医疗机构中占比高是优势病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 smtClean="0"/>
              <a:t>4</a:t>
            </a:r>
            <a:r>
              <a:rPr lang="zh-CN" altLang="en-US" sz="2000" dirty="0" smtClean="0"/>
              <a:t>、</a:t>
            </a:r>
            <a:r>
              <a:rPr lang="zh-CN" altLang="en-US" sz="2000" dirty="0"/>
              <a:t>有效收入比高的是优势病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/>
              <a:t>吗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5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DIP</a:t>
            </a:r>
            <a:r>
              <a:rPr lang="zh-CN" altLang="en-US" sz="2000" dirty="0" smtClean="0"/>
              <a:t>下整体盈利金额多的是优势病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6</a:t>
            </a:r>
            <a:r>
              <a:rPr lang="zh-CN" altLang="en-US" sz="2000" dirty="0" smtClean="0"/>
              <a:t>、手术操作为四级手术的是优势病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7</a:t>
            </a:r>
            <a:r>
              <a:rPr lang="zh-CN" altLang="en-US" sz="2000" dirty="0" smtClean="0"/>
              <a:t>、手术操作为微创手术的是优势病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8</a:t>
            </a:r>
            <a:r>
              <a:rPr lang="zh-CN" altLang="en-US" sz="2000" dirty="0" smtClean="0"/>
              <a:t>、填补了院内空白的新技术是优势病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/>
              <a:t>9</a:t>
            </a:r>
            <a:r>
              <a:rPr lang="zh-CN" altLang="en-US" sz="2000" dirty="0" smtClean="0"/>
              <a:t>、基于重点专学科评审需要的是优势病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 smtClean="0"/>
              <a:t>10</a:t>
            </a:r>
            <a:r>
              <a:rPr lang="zh-CN" altLang="en-US" sz="2000" dirty="0" smtClean="0"/>
              <a:t>、中医特色的病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是优势病</a:t>
            </a:r>
            <a:r>
              <a:rPr lang="zh-CN" altLang="en-US" sz="2000" dirty="0" smtClean="0">
                <a:sym typeface="+mn-ea"/>
              </a:rPr>
              <a:t>种</a:t>
            </a:r>
            <a:r>
              <a:rPr lang="zh-CN" altLang="en-US" sz="2000" dirty="0" smtClean="0"/>
              <a:t>吗？</a:t>
            </a:r>
            <a:endParaRPr lang="en-US" altLang="zh-CN" sz="2000" dirty="0" smtClean="0"/>
          </a:p>
          <a:p>
            <a:pPr>
              <a:lnSpc>
                <a:spcPts val="3000"/>
              </a:lnSpc>
            </a:pPr>
            <a:r>
              <a:rPr lang="en-US" altLang="zh-CN" sz="2000" dirty="0" smtClean="0"/>
              <a:t>DIP</a:t>
            </a:r>
            <a:r>
              <a:rPr lang="zh-CN" altLang="en-US" sz="2000" dirty="0" smtClean="0"/>
              <a:t>病种三段论九分法是所有工作的基础</a:t>
            </a:r>
            <a:endParaRPr lang="en-US" altLang="zh-CN" sz="2000" dirty="0" smtClean="0"/>
          </a:p>
          <a:p>
            <a:pPr lvl="1">
              <a:lnSpc>
                <a:spcPts val="3000"/>
              </a:lnSpc>
            </a:pPr>
            <a:r>
              <a:rPr lang="zh-CN" altLang="en-US" sz="1800" dirty="0"/>
              <a:t>病</a:t>
            </a:r>
            <a:r>
              <a:rPr lang="zh-CN" altLang="en-US" sz="1800" dirty="0" smtClean="0">
                <a:sym typeface="+mn-ea"/>
              </a:rPr>
              <a:t>种</a:t>
            </a:r>
            <a:r>
              <a:rPr lang="zh-CN" altLang="en-US" sz="1800" dirty="0" smtClean="0"/>
              <a:t>的分析越细，传导出来的管理价值越大</a:t>
            </a:r>
            <a:endParaRPr lang="en-US" altLang="zh-CN" sz="1800" dirty="0" smtClean="0"/>
          </a:p>
          <a:p>
            <a:pPr lvl="1">
              <a:lnSpc>
                <a:spcPts val="3000"/>
              </a:lnSpc>
            </a:pPr>
            <a:r>
              <a:rPr lang="zh-CN" altLang="en-US" sz="1800" dirty="0"/>
              <a:t>通过</a:t>
            </a:r>
            <a:r>
              <a:rPr lang="zh-CN" altLang="en-US" sz="1800" dirty="0" smtClean="0"/>
              <a:t>细分病组实现</a:t>
            </a:r>
            <a:r>
              <a:rPr lang="zh-CN" altLang="en-US" sz="1800" dirty="0"/>
              <a:t>学科发展、成本控制、有效收入提升三者的平衡</a:t>
            </a:r>
            <a:endParaRPr lang="zh-CN" altLang="zh-CN" sz="1800" dirty="0" smtClean="0"/>
          </a:p>
          <a:p>
            <a:pPr lvl="1">
              <a:lnSpc>
                <a:spcPts val="3000"/>
              </a:lnSpc>
            </a:pP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56235" y="1005191"/>
            <a:ext cx="8451576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24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？（基于病种临床路径六径分类分析）</a:t>
            </a:r>
            <a:endParaRPr lang="zh-CN" altLang="en-US" sz="24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如何在控制病种成本的同时提高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病种有效</a:t>
            </a:r>
            <a:r>
              <a:rPr lang="zh-CN" altLang="en-US" sz="24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收入？</a:t>
            </a:r>
            <a:endParaRPr lang="zh-CN" altLang="en-US" sz="24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6235" y="175260"/>
            <a:ext cx="78847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二、竞争病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种和基层病种指标改进计划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4820" y="139614"/>
            <a:ext cx="8859179" cy="577706"/>
          </a:xfrm>
        </p:spPr>
        <p:txBody>
          <a:bodyPr/>
          <a:lstStyle/>
          <a:p>
            <a:r>
              <a:rPr lang="en-US" altLang="zh-CN" sz="3200" dirty="0" smtClean="0"/>
              <a:t>DIP</a:t>
            </a:r>
            <a:r>
              <a:rPr lang="zh-CN" altLang="en-US" sz="3200" dirty="0" smtClean="0"/>
              <a:t>下</a:t>
            </a:r>
            <a:r>
              <a:rPr lang="zh-CN" altLang="en-US" sz="3200" dirty="0" smtClean="0">
                <a:solidFill>
                  <a:srgbClr val="FF0000"/>
                </a:solidFill>
              </a:rPr>
              <a:t>三段论九分法临床路径</a:t>
            </a:r>
            <a:r>
              <a:rPr lang="zh-CN" altLang="en-US" sz="3200" dirty="0" smtClean="0"/>
              <a:t>“六径”</a:t>
            </a:r>
            <a:endParaRPr lang="zh-CN" altLang="en-US" sz="3200" dirty="0"/>
          </a:p>
        </p:txBody>
      </p:sp>
      <p:sp>
        <p:nvSpPr>
          <p:cNvPr id="6" name="圆角矩形 5"/>
          <p:cNvSpPr/>
          <p:nvPr/>
        </p:nvSpPr>
        <p:spPr>
          <a:xfrm>
            <a:off x="300697" y="798124"/>
            <a:ext cx="2051685" cy="7677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药径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46161" y="751312"/>
            <a:ext cx="6460349" cy="9220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药师</a:t>
            </a:r>
            <a:r>
              <a:rPr lang="en-US" altLang="zh-CN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/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药学应在临床路径各环节中提供清晰的各类药物选择指南，以便既能减少治疗过程中由于护理或者其他原因造成药费增加，也能避免医护人员不按用药规则而产生不合理的用药</a:t>
            </a:r>
            <a:endParaRPr lang="zh-CN" altLang="en-US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75567" y="1850237"/>
            <a:ext cx="2051685" cy="71466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耗径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396411" y="1757512"/>
            <a:ext cx="6510099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临床路径包括规范的耗材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使用，标准化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的手术方案及耗材使用，结合物流</a:t>
            </a:r>
            <a:r>
              <a:rPr lang="en-US" altLang="zh-CN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SPD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系统是保证患者医疗质量及控制费用的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关键，需要多部门</a:t>
            </a:r>
            <a:r>
              <a:rPr lang="en-US" altLang="zh-CN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MDT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合作，实施耗材的全流程管理</a:t>
            </a:r>
            <a:endParaRPr lang="zh-CN" altLang="en-US" b="1" kern="0" dirty="0" smtClean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39123" y="2975209"/>
            <a:ext cx="2051685" cy="69415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护径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50713" y="2827539"/>
            <a:ext cx="6510099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临床路径包括规范的护理管理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，在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患者住院期间，依据不同的患者的情况不同，安排不同的护理能级、控制不可收费耗材的合理使用及可收费耗材避免漏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收</a:t>
            </a:r>
            <a:endParaRPr lang="zh-CN" altLang="en-US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265402" y="3992285"/>
            <a:ext cx="2051685" cy="61023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04608" y="3942542"/>
            <a:ext cx="6468462" cy="6451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对</a:t>
            </a:r>
            <a:r>
              <a:rPr lang="en-US" altLang="zh-CN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DIP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之下各种疾病分组在不同阶段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的检验检查项目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、检测组合、检测频率等进行匹配、优化，参与建立标准化临床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路径</a:t>
            </a:r>
            <a:endParaRPr lang="zh-CN" altLang="en-US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21564" y="5850573"/>
            <a:ext cx="6501902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无效的住院日多一分钟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也不要，基于三段论构建病种平均住院日标准数据库，定期更新病种平均住院日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数据库</a:t>
            </a:r>
            <a:endParaRPr lang="zh-CN" altLang="en-US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36892" y="5735437"/>
            <a:ext cx="2109833" cy="7677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SzTx/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250212" y="4925443"/>
            <a:ext cx="2051685" cy="61023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麻</a:t>
            </a: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径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21564" y="4815938"/>
            <a:ext cx="6439248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对三段论区分后的不同类型病</a:t>
            </a:r>
            <a:r>
              <a:rPr lang="zh-CN" altLang="en-US" b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组选择最优麻醉方式（局麻、神经阻滞、腰麻、全麻），利用区域麻醉镇痛效果减少麻醉药品用量。提升麻醉费和监测</a:t>
            </a:r>
            <a:r>
              <a:rPr lang="zh-CN" altLang="en-US" b="1" kern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费</a:t>
            </a:r>
            <a:endParaRPr lang="zh-CN" altLang="en-US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1806" y="145243"/>
            <a:ext cx="845808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竞争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病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种和基层病种的</a:t>
            </a:r>
            <a:r>
              <a:rPr lang="zh-CN" altLang="en-US" sz="3200" b="1" dirty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成本如何控制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？</a:t>
            </a:r>
            <a:r>
              <a:rPr lang="en-US" altLang="zh-CN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-</a:t>
            </a:r>
            <a:r>
              <a:rPr lang="zh-CN" altLang="en-US" sz="3200" b="1" dirty="0" smtClean="0">
                <a:solidFill>
                  <a:srgbClr val="0000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j-cs"/>
                <a:sym typeface="+mn-ea"/>
              </a:rPr>
              <a:t>药径</a:t>
            </a:r>
            <a:endParaRPr lang="zh-CN" altLang="en-US" sz="3200" b="1" dirty="0">
              <a:solidFill>
                <a:srgbClr val="000099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FULL_TEXT_BEAUTIFY_COPY_ID" val="4"/>
</p:tagLst>
</file>

<file path=ppt/tags/tag2.xml><?xml version="1.0" encoding="utf-8"?>
<p:tagLst xmlns:p="http://schemas.openxmlformats.org/presentationml/2006/main">
  <p:tag name="KSO_WM_FULL_TEXT_BEAUTIFY_COPY_ID" val="12"/>
</p:tagLst>
</file>

<file path=ppt/tags/tag3.xml><?xml version="1.0" encoding="utf-8"?>
<p:tagLst xmlns:p="http://schemas.openxmlformats.org/presentationml/2006/main">
  <p:tag name="KSO_WM_FULL_TEXT_BEAUTIFY_COPY_ID" val="150995203"/>
</p:tagLst>
</file>

<file path=ppt/tags/tag4.xml><?xml version="1.0" encoding="utf-8"?>
<p:tagLst xmlns:p="http://schemas.openxmlformats.org/presentationml/2006/main">
  <p:tag name="KSO_WM_UNIT_TABLE_BEAUTIFY" val="smartTable{ea48d830-586d-41aa-9ed7-4229f869a31f}"/>
</p:tagLst>
</file>

<file path=ppt/tags/tag5.xml><?xml version="1.0" encoding="utf-8"?>
<p:tagLst xmlns:p="http://schemas.openxmlformats.org/presentationml/2006/main">
  <p:tag name="KSO_WM_UNIT_TABLE_BEAUTIFY" val="smartTable{ea48d830-586d-41aa-9ed7-4229f869a31f}"/>
</p:tagLst>
</file>

<file path=ppt/tags/tag6.xml><?xml version="1.0" encoding="utf-8"?>
<p:tagLst xmlns:p="http://schemas.openxmlformats.org/presentationml/2006/main">
  <p:tag name="KSO_WM_UNIT_TABLE_BEAUTIFY" val="smartTable{ea48d830-586d-41aa-9ed7-4229f869a31f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4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NOCLEAR" val="1"/>
  <p:tag name="KSO_WM_UNIT_VALUE" val="6"/>
  <p:tag name="KSO_WM_UNIT_TYPE" val="a"/>
  <p:tag name="KSO_WM_UNIT_INDEX" val="1"/>
  <p:tag name="KSO_WM_UNIT_PRESET_TEXT" val="感谢聆听"/>
</p:tagLst>
</file>

<file path=ppt/tags/tag8.xml><?xml version="1.0" encoding="utf-8"?>
<p:tagLst xmlns:p="http://schemas.openxmlformats.org/presentationml/2006/main">
  <p:tag name="COMMONDATA" val="eyJoZGlkIjoiZjFmZWIzNDg2MmIzZjExOTIzMmViNTBmYTMwYTk0ZWYifQ=="/>
  <p:tag name="KSO_WPP_MARK_KEY" val="e4b30a36-de99-4a85-8e68-8c40772c022f"/>
</p:tagLst>
</file>

<file path=ppt/theme/theme1.xml><?xml version="1.0" encoding="utf-8"?>
<a:theme xmlns:a="http://schemas.openxmlformats.org/drawingml/2006/main" name="1_999 format">
  <a:themeElements>
    <a:clrScheme name="">
      <a:dk1>
        <a:srgbClr val="000000"/>
      </a:dk1>
      <a:lt1>
        <a:srgbClr val="FFFFFF"/>
      </a:lt1>
      <a:dk2>
        <a:srgbClr val="000000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1_999 format">
      <a:majorFont>
        <a:latin typeface="黑体"/>
        <a:ea typeface="宋体"/>
        <a:cs typeface=""/>
      </a:majorFont>
      <a:minorFont>
        <a:latin typeface="华文楷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999 format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999 format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999 format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2151</Words>
  <Application>WPS 演示</Application>
  <PresentationFormat>全屏显示(4:3)</PresentationFormat>
  <Paragraphs>370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8" baseType="lpstr">
      <vt:lpstr>Arial</vt:lpstr>
      <vt:lpstr>宋体</vt:lpstr>
      <vt:lpstr>Wingdings</vt:lpstr>
      <vt:lpstr>黑体</vt:lpstr>
      <vt:lpstr>Monotype Sorts</vt:lpstr>
      <vt:lpstr>Wingdings</vt:lpstr>
      <vt:lpstr>华文楷体</vt:lpstr>
      <vt:lpstr>微软雅黑</vt:lpstr>
      <vt:lpstr>Calibri</vt:lpstr>
      <vt:lpstr>Gill Sans MT</vt:lpstr>
      <vt:lpstr>Arial</vt:lpstr>
      <vt:lpstr>Calibri</vt:lpstr>
      <vt:lpstr>Arial</vt:lpstr>
      <vt:lpstr>Arial Unicode MS</vt:lpstr>
      <vt:lpstr>等线</vt:lpstr>
      <vt:lpstr>Times New Roman</vt:lpstr>
      <vt:lpstr>楷体</vt:lpstr>
      <vt:lpstr>汉仪旗黑-85S</vt:lpstr>
      <vt:lpstr>1_999 format</vt:lpstr>
      <vt:lpstr>PowerPoint 演示文稿</vt:lpstr>
      <vt:lpstr>一、基于三段论九分法病种分类-优势病种</vt:lpstr>
      <vt:lpstr>一、基于三段论九分法病种分类-竞争病种</vt:lpstr>
      <vt:lpstr>一、基于三段论九分法病种分类-基层病种</vt:lpstr>
      <vt:lpstr>优势病种+竞争病种+基层病种分类标准</vt:lpstr>
      <vt:lpstr>如何界定优势病种？请给出您的分类标准</vt:lpstr>
      <vt:lpstr>PowerPoint 演示文稿</vt:lpstr>
      <vt:lpstr>DIP下三段论九分法临床路径“六径”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DRG下临床科主任关注的五个核心问题</dc:title>
  <dc:creator>左华</dc:creator>
  <cp:lastModifiedBy>A李喜凤</cp:lastModifiedBy>
  <cp:revision>64</cp:revision>
  <dcterms:created xsi:type="dcterms:W3CDTF">2021-11-01T09:38:00Z</dcterms:created>
  <dcterms:modified xsi:type="dcterms:W3CDTF">2023-11-18T00:45:11Z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8E4C3A5CA65942A095FC6FD138BB4A5E</vt:lpwstr>
  </property>
  <property fmtid="{D5CDD505-2E9C-101B-9397-08002B2CF9AE}" pid="3" name="KSOProductBuildVer">
    <vt:lpwstr>2052-11.1.0.14036</vt:lpwstr>
  </property>
</Properties>
</file>