
<file path=[Content_Types].xml><?xml version="1.0" encoding="utf-8"?>
<Types xmlns="http://schemas.openxmlformats.org/package/2006/content-types">
  <Default Extension="jpeg" ContentType="image/jpeg"/>
  <Default Extension="JPG" ContentType="image/.jpg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83" r:id="rId3"/>
    <p:sldId id="284" r:id="rId4"/>
    <p:sldId id="380" r:id="rId5"/>
    <p:sldId id="381" r:id="rId6"/>
    <p:sldId id="404" r:id="rId7"/>
    <p:sldId id="405" r:id="rId8"/>
    <p:sldId id="288" r:id="rId9"/>
    <p:sldId id="382" r:id="rId10"/>
    <p:sldId id="302" r:id="rId11"/>
    <p:sldId id="375" r:id="rId12"/>
    <p:sldId id="376" r:id="rId13"/>
    <p:sldId id="377" r:id="rId14"/>
    <p:sldId id="379" r:id="rId15"/>
    <p:sldId id="295" r:id="rId16"/>
    <p:sldId id="298" r:id="rId17"/>
    <p:sldId id="368" r:id="rId18"/>
    <p:sldId id="297" r:id="rId19"/>
    <p:sldId id="315" r:id="rId20"/>
    <p:sldId id="300" r:id="rId21"/>
  </p:sldIdLst>
  <p:sldSz cx="9144000" cy="6858000" type="screen4x3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or" initials="Microsoft" lastIdx="1" clrIdx="0"/>
  <p:cmAuthor id="1" name="HP" initials="H" lastIdx="1" clrIdx="0"/>
  <p:cmAuthor id="2" name="作者" initials="A" lastIdx="0" clrIdx="1"/>
  <p:cmAuthor id="3" name="haiyanliu" initials="h" lastIdx="1" clrIdx="2"/>
  <p:cmAuthor id="4" name="LUJ55" initials="L" lastIdx="14" clrIdx="2"/>
  <p:cmAuthor id="5" name="Yuan Ma" initials="Y" lastIdx="3" clrIdx="3"/>
  <p:cmAuthor id="6" name="左华" initials="左华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FF"/>
    <a:srgbClr val="ADB5CC"/>
    <a:srgbClr val="3180D3"/>
    <a:srgbClr val="B9B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gs" Target="tags/tag8.xml"/><Relationship Id="rId26" Type="http://schemas.openxmlformats.org/officeDocument/2006/relationships/commentAuthors" Target="commentAuthors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4114800" y="6477000"/>
            <a:ext cx="1219200" cy="3810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Tx/>
              <a:buFontTx/>
              <a:buNone/>
              <a:defRPr/>
            </a:pPr>
            <a:fld id="{897DE994-18FF-4FA8-9B37-5CB16BC58F07}" type="slidenum"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楷体" panose="02010600040101010101" charset="-122"/>
                <a:ea typeface="宋体" panose="02010600030101010101" pitchFamily="2" charset="-122"/>
                <a:cs typeface="+mn-cs"/>
              </a:rPr>
            </a:fld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楷体" panose="02010600040101010101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4114800" y="6477000"/>
            <a:ext cx="1219200" cy="3810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Tx/>
              <a:buFontTx/>
              <a:buNone/>
              <a:defRPr/>
            </a:pPr>
            <a:fld id="{23A2108E-1F1A-44E2-B1FB-F65B31711568}" type="slidenum"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楷体" panose="02010600040101010101" charset="-122"/>
                <a:ea typeface="宋体" panose="02010600030101010101" pitchFamily="2" charset="-122"/>
                <a:cs typeface="+mn-cs"/>
              </a:rPr>
            </a:fld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楷体" panose="02010600040101010101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77050" y="381000"/>
            <a:ext cx="1962150" cy="57150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90600" y="381000"/>
            <a:ext cx="5734050" cy="57150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4114800" y="6477000"/>
            <a:ext cx="1219200" cy="3810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Tx/>
              <a:buFontTx/>
              <a:buNone/>
              <a:defRPr/>
            </a:pPr>
            <a:fld id="{DAE1A4E6-1881-438B-88A0-3839D6D6CF7B}" type="slidenum"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楷体" panose="02010600040101010101" charset="-122"/>
                <a:ea typeface="宋体" panose="02010600030101010101" pitchFamily="2" charset="-122"/>
                <a:cs typeface="+mn-cs"/>
              </a:rPr>
            </a:fld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楷体" panose="02010600040101010101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990600" y="381000"/>
            <a:ext cx="7848600" cy="57150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>
          <a:xfrm>
            <a:off x="4114800" y="6477000"/>
            <a:ext cx="1219200" cy="3810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Tx/>
              <a:buFontTx/>
              <a:buNone/>
              <a:defRPr/>
            </a:pPr>
            <a:fld id="{C4F50EAC-E41F-45A4-85AB-D45AA261440C}" type="slidenum"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楷体" panose="02010600040101010101" charset="-122"/>
                <a:ea typeface="宋体" panose="02010600030101010101" pitchFamily="2" charset="-122"/>
                <a:cs typeface="+mn-cs"/>
              </a:rPr>
            </a:fld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楷体" panose="02010600040101010101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标题，文本与剪贴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848600" cy="5334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1066800" y="1524000"/>
            <a:ext cx="3771900" cy="45720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剪贴画占位符 3"/>
          <p:cNvSpPr>
            <a:spLocks noGrp="1"/>
          </p:cNvSpPr>
          <p:nvPr>
            <p:ph type="clipArt" sz="half" idx="2"/>
          </p:nvPr>
        </p:nvSpPr>
        <p:spPr>
          <a:xfrm>
            <a:off x="4991100" y="1524000"/>
            <a:ext cx="3771900" cy="45720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4114800" y="6477000"/>
            <a:ext cx="1219200" cy="3810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Tx/>
              <a:buFontTx/>
              <a:buNone/>
              <a:defRPr/>
            </a:pPr>
            <a:fld id="{C57CFB22-2878-45BE-B61D-9B0D334AB780}" type="slidenum"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楷体" panose="02010600040101010101" charset="-122"/>
                <a:ea typeface="宋体" panose="02010600030101010101" pitchFamily="2" charset="-122"/>
                <a:cs typeface="+mn-cs"/>
              </a:rPr>
            </a:fld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楷体" panose="02010600040101010101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42" y="285728"/>
            <a:ext cx="7372344" cy="71438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242" y="1357298"/>
            <a:ext cx="8015286" cy="4643470"/>
          </a:xfrm>
          <a:prstGeom prst="rect">
            <a:avLst/>
          </a:prstGeom>
        </p:spPr>
        <p:txBody>
          <a:bodyPr/>
          <a:lstStyle>
            <a:lvl1pPr>
              <a:buFontTx/>
              <a:buBlip>
                <a:blip r:embed="rId2"/>
              </a:buBlip>
              <a:defRPr sz="2000" b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defRPr>
            </a:lvl1pPr>
            <a:lvl2pPr>
              <a:defRPr sz="2000" b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defRPr>
            </a:lvl2pPr>
            <a:lvl3pPr>
              <a:defRPr sz="2000" b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</p:txBody>
      </p:sp>
      <p:sp>
        <p:nvSpPr>
          <p:cNvPr id="4" name="页脚占位符 13"/>
          <p:cNvSpPr>
            <a:spLocks noGrp="1"/>
          </p:cNvSpPr>
          <p:nvPr>
            <p:ph type="ftr" sz="quarter" idx="10"/>
          </p:nvPr>
        </p:nvSpPr>
        <p:spPr>
          <a:xfrm>
            <a:off x="3929064" y="6391275"/>
            <a:ext cx="4786312" cy="287338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占位符 1"/>
          <p:cNvSpPr>
            <a:spLocks noGrp="1"/>
          </p:cNvSpPr>
          <p:nvPr>
            <p:ph type="title"/>
          </p:nvPr>
        </p:nvSpPr>
        <p:spPr bwMode="auto">
          <a:xfrm>
            <a:off x="2141448" y="274638"/>
            <a:ext cx="6545327" cy="634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457294" y="1124746"/>
            <a:ext cx="8229481" cy="5001419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533400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4824536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 txBox="1"/>
          <p:nvPr userDrawn="1"/>
        </p:nvSpPr>
        <p:spPr>
          <a:xfrm>
            <a:off x="7110148" y="6211889"/>
            <a:ext cx="1600408" cy="365125"/>
          </a:xfrm>
          <a:prstGeom prst="rect">
            <a:avLst/>
          </a:prstGeom>
        </p:spPr>
        <p:txBody>
          <a:bodyPr anchor="ctr"/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81520E-132E-4054-B51E-707C3CE76493}" type="slidenum">
              <a:rPr kumimoji="0" lang="zh-CN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6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 bwMode="auto">
          <a:xfrm>
            <a:off x="2141448" y="274638"/>
            <a:ext cx="6545327" cy="634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457294" y="1124746"/>
            <a:ext cx="8229481" cy="5001419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占位符 1"/>
          <p:cNvSpPr>
            <a:spLocks noGrp="1"/>
          </p:cNvSpPr>
          <p:nvPr>
            <p:ph type="title"/>
          </p:nvPr>
        </p:nvSpPr>
        <p:spPr bwMode="auto">
          <a:xfrm>
            <a:off x="2141448" y="274638"/>
            <a:ext cx="6545327" cy="634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457294" y="1124746"/>
            <a:ext cx="8229481" cy="5001419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 txBox="1"/>
          <p:nvPr userDrawn="1"/>
        </p:nvSpPr>
        <p:spPr>
          <a:xfrm>
            <a:off x="7110148" y="6211889"/>
            <a:ext cx="1600408" cy="365125"/>
          </a:xfrm>
          <a:prstGeom prst="rect">
            <a:avLst/>
          </a:prstGeom>
        </p:spPr>
        <p:txBody>
          <a:bodyPr anchor="ctr"/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 bwMode="auto">
          <a:xfrm>
            <a:off x="2141448" y="274638"/>
            <a:ext cx="6545327" cy="634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457294" y="1124746"/>
            <a:ext cx="8229481" cy="5001419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 txBox="1"/>
          <p:nvPr userDrawn="1"/>
        </p:nvSpPr>
        <p:spPr>
          <a:xfrm>
            <a:off x="7110148" y="6211889"/>
            <a:ext cx="1600408" cy="365125"/>
          </a:xfrm>
          <a:prstGeom prst="rect">
            <a:avLst/>
          </a:prstGeom>
        </p:spPr>
        <p:txBody>
          <a:bodyPr anchor="ctr"/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 bwMode="auto">
          <a:xfrm>
            <a:off x="2141448" y="274638"/>
            <a:ext cx="6545327" cy="634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457294" y="1124746"/>
            <a:ext cx="8229481" cy="5001419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占位符 1"/>
          <p:cNvSpPr>
            <a:spLocks noGrp="1"/>
          </p:cNvSpPr>
          <p:nvPr>
            <p:ph type="title"/>
          </p:nvPr>
        </p:nvSpPr>
        <p:spPr bwMode="auto">
          <a:xfrm>
            <a:off x="2141448" y="274638"/>
            <a:ext cx="6545327" cy="634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457294" y="1124746"/>
            <a:ext cx="8229481" cy="5001419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/>
              <a:t>Text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>
          <a:xfrm>
            <a:off x="283250" y="9944862"/>
            <a:ext cx="1302948" cy="53467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16525B2-4347-4F72-BAF7-76B19438D32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楷体" panose="02010600040101010101" charset="-122"/>
                <a:ea typeface="宋体" panose="02010600030101010101" pitchFamily="2" charset="-122"/>
                <a:cs typeface="+mn-cs"/>
              </a:rPr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楷体" panose="02010600040101010101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>
          <a:xfrm>
            <a:off x="1926098" y="9944862"/>
            <a:ext cx="1812797" cy="53467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楷体" panose="02010600040101010101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>
          <a:xfrm>
            <a:off x="4114800" y="6477000"/>
            <a:ext cx="1219200" cy="381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0F073CC-40D5-4B23-8DF0-9BD0A0C12F2C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楷体" panose="02010600040101010101" charset="-122"/>
                <a:ea typeface="宋体" panose="02010600030101010101" pitchFamily="2" charset="-122"/>
                <a:cs typeface="+mn-cs"/>
              </a:rPr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楷体" panose="02010600040101010101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 flipH="1">
            <a:off x="168625" y="6682077"/>
            <a:ext cx="315869" cy="125612"/>
          </a:xfrm>
          <a:prstGeom prst="rect">
            <a:avLst/>
          </a:prstGeom>
        </p:spPr>
        <p:txBody>
          <a:bodyPr wrap="square"/>
          <a:lstStyle>
            <a:lvl1pPr algn="l">
              <a:defRPr b="0">
                <a:latin typeface="Gill Sans MT" panose="020B050202010402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Footer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904650" y="6682077"/>
            <a:ext cx="127581" cy="125612"/>
          </a:xfrm>
          <a:prstGeom prst="rect">
            <a:avLst/>
          </a:prstGeom>
        </p:spPr>
        <p:txBody>
          <a:bodyPr/>
          <a:lstStyle>
            <a:lvl1pPr algn="r">
              <a:defRPr sz="800" b="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C02F7BC-6AF5-440A-A9EF-03D9C2A0C463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楷体" panose="02010600040101010101" charset="-122"/>
                <a:ea typeface="宋体" panose="02010600030101010101" pitchFamily="2" charset="-122"/>
                <a:cs typeface="+mn-cs"/>
              </a:rPr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楷体" panose="02010600040101010101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68464" y="938533"/>
            <a:ext cx="8863767" cy="1293202"/>
          </a:xfrm>
          <a:prstGeom prst="rect">
            <a:avLst/>
          </a:prstGeom>
        </p:spPr>
        <p:txBody>
          <a:bodyPr lIns="18073" tIns="18073" rIns="18073" bIns="18073"/>
          <a:lstStyle>
            <a:lvl1pPr>
              <a:defRPr b="0">
                <a:latin typeface="Gill Sans MT" panose="020B0502020104020203" pitchFamily="34" charset="0"/>
              </a:defRPr>
            </a:lvl1pPr>
            <a:lvl2pPr>
              <a:defRPr b="0">
                <a:latin typeface="Gill Sans MT" panose="020B0502020104020203" pitchFamily="34" charset="0"/>
              </a:defRPr>
            </a:lvl2pPr>
            <a:lvl3pPr>
              <a:defRPr b="0">
                <a:latin typeface="Gill Sans MT" panose="020B0502020104020203" pitchFamily="34" charset="0"/>
              </a:defRPr>
            </a:lvl3pPr>
            <a:lvl4pPr>
              <a:defRPr b="0">
                <a:latin typeface="Gill Sans MT" panose="020B0502020104020203" pitchFamily="34" charset="0"/>
              </a:defRPr>
            </a:lvl4pPr>
            <a:lvl5pPr>
              <a:defRPr b="0">
                <a:latin typeface="Gill Sans MT" panose="020B05020201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8464" y="424130"/>
            <a:ext cx="8253087" cy="37683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b" anchorCtr="0" compatLnSpc="1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 flipH="1">
            <a:off x="168625" y="6682077"/>
            <a:ext cx="315869" cy="125612"/>
          </a:xfrm>
          <a:prstGeom prst="rect">
            <a:avLst/>
          </a:prstGeom>
        </p:spPr>
        <p:txBody>
          <a:bodyPr wrap="square"/>
          <a:lstStyle>
            <a:lvl1pPr algn="l">
              <a:defRPr b="0">
                <a:latin typeface="Gill Sans MT" panose="020B050202010402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宋体" panose="02010600030101010101" pitchFamily="2" charset="-122"/>
                <a:cs typeface="+mn-cs"/>
              </a:rPr>
              <a:t>Footer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904650" y="6682077"/>
            <a:ext cx="127581" cy="125612"/>
          </a:xfrm>
          <a:prstGeom prst="rect">
            <a:avLst/>
          </a:prstGeom>
        </p:spPr>
        <p:txBody>
          <a:bodyPr/>
          <a:lstStyle>
            <a:lvl1pPr algn="r">
              <a:defRPr sz="800" b="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C02F7BC-6AF5-440A-A9EF-03D9C2A0C463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楷体" panose="02010600040101010101" charset="-122"/>
                <a:ea typeface="宋体" panose="02010600030101010101" pitchFamily="2" charset="-122"/>
                <a:cs typeface="+mn-cs"/>
              </a:rPr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楷体" panose="02010600040101010101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68464" y="938533"/>
            <a:ext cx="8863767" cy="1293202"/>
          </a:xfrm>
          <a:prstGeom prst="rect">
            <a:avLst/>
          </a:prstGeom>
        </p:spPr>
        <p:txBody>
          <a:bodyPr lIns="18073" tIns="18073" rIns="18073" bIns="18073"/>
          <a:lstStyle>
            <a:lvl1pPr>
              <a:defRPr b="0">
                <a:latin typeface="Gill Sans MT" panose="020B0502020104020203" pitchFamily="34" charset="0"/>
              </a:defRPr>
            </a:lvl1pPr>
            <a:lvl2pPr>
              <a:defRPr b="0">
                <a:latin typeface="Gill Sans MT" panose="020B0502020104020203" pitchFamily="34" charset="0"/>
              </a:defRPr>
            </a:lvl2pPr>
            <a:lvl3pPr>
              <a:defRPr b="0">
                <a:latin typeface="Gill Sans MT" panose="020B0502020104020203" pitchFamily="34" charset="0"/>
              </a:defRPr>
            </a:lvl3pPr>
            <a:lvl4pPr>
              <a:defRPr b="0">
                <a:latin typeface="Gill Sans MT" panose="020B0502020104020203" pitchFamily="34" charset="0"/>
              </a:defRPr>
            </a:lvl4pPr>
            <a:lvl5pPr>
              <a:defRPr b="0">
                <a:latin typeface="Gill Sans MT" panose="020B05020201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8464" y="424130"/>
            <a:ext cx="8253087" cy="37683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b" anchorCtr="0" compatLnSpc="1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00110"/>
            <a:ext cx="8238318" cy="4898146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3565A"/>
                </a:solidFill>
                <a:latin typeface="Arial" panose="020B0604020202020204"/>
                <a:cs typeface="Arial" panose="020B0604020202020204"/>
              </a:defRPr>
            </a:lvl1pPr>
            <a:lvl2pPr>
              <a:defRPr sz="1800">
                <a:solidFill>
                  <a:srgbClr val="53565A"/>
                </a:solidFill>
                <a:latin typeface="Arial" panose="020B0604020202020204"/>
                <a:cs typeface="Arial" panose="020B0604020202020204"/>
              </a:defRPr>
            </a:lvl2pPr>
            <a:lvl3pPr>
              <a:defRPr sz="1600">
                <a:solidFill>
                  <a:srgbClr val="53565A"/>
                </a:solidFill>
                <a:latin typeface="Arial" panose="020B0604020202020204"/>
                <a:cs typeface="Arial" panose="020B0604020202020204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</p:txBody>
      </p:sp>
      <p:sp>
        <p:nvSpPr>
          <p:cNvPr id="5" name="Slide Number Placeholder 7"/>
          <p:cNvSpPr txBox="1"/>
          <p:nvPr userDrawn="1"/>
        </p:nvSpPr>
        <p:spPr>
          <a:xfrm>
            <a:off x="8474338" y="-7655"/>
            <a:ext cx="587784" cy="3545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7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|   </a:t>
            </a:r>
            <a:fld id="{DA15E891-66B8-4B28-AB8F-05A4B1DE573C}" type="slidenum">
              <a:rPr kumimoji="0" lang="en-US" sz="7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fld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199" y="705204"/>
            <a:ext cx="8238319" cy="4186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="0"/>
            </a:lvl1pPr>
          </a:lstStyle>
          <a:p>
            <a:r>
              <a:rPr lang="en-US" dirty="0"/>
              <a:t>Title of Slide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42" y="285728"/>
            <a:ext cx="7372344" cy="71438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242" y="1357298"/>
            <a:ext cx="8015286" cy="4643470"/>
          </a:xfrm>
          <a:prstGeom prst="rect">
            <a:avLst/>
          </a:prstGeom>
        </p:spPr>
        <p:txBody>
          <a:bodyPr/>
          <a:lstStyle>
            <a:lvl1pPr>
              <a:buFontTx/>
              <a:buBlip>
                <a:blip r:embed="rId2"/>
              </a:buBlip>
              <a:defRPr sz="2000" b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defRPr>
            </a:lvl1pPr>
            <a:lvl2pPr>
              <a:defRPr sz="2000" b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defRPr>
            </a:lvl2pPr>
            <a:lvl3pPr>
              <a:defRPr sz="2000" b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</p:txBody>
      </p:sp>
      <p:sp>
        <p:nvSpPr>
          <p:cNvPr id="4" name="页脚占位符 13"/>
          <p:cNvSpPr>
            <a:spLocks noGrp="1"/>
          </p:cNvSpPr>
          <p:nvPr>
            <p:ph type="ftr" sz="quarter" idx="10"/>
          </p:nvPr>
        </p:nvSpPr>
        <p:spPr>
          <a:xfrm>
            <a:off x="3929064" y="6391275"/>
            <a:ext cx="4786312" cy="287338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4114800" y="6477000"/>
            <a:ext cx="1219200" cy="3810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Tx/>
              <a:buFontTx/>
              <a:buNone/>
              <a:defRPr/>
            </a:pPr>
            <a:fld id="{5E93A9C2-9F0E-4CC6-8142-B2B6030A7396}" type="slidenum"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楷体" panose="02010600040101010101" charset="-122"/>
                <a:ea typeface="宋体" panose="02010600030101010101" pitchFamily="2" charset="-122"/>
                <a:cs typeface="+mn-cs"/>
              </a:rPr>
            </a:fld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楷体" panose="02010600040101010101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占位符 1"/>
          <p:cNvSpPr>
            <a:spLocks noGrp="1"/>
          </p:cNvSpPr>
          <p:nvPr>
            <p:ph type="title"/>
          </p:nvPr>
        </p:nvSpPr>
        <p:spPr bwMode="auto">
          <a:xfrm>
            <a:off x="2141448" y="274638"/>
            <a:ext cx="6545327" cy="634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457294" y="1124746"/>
            <a:ext cx="8229481" cy="5001419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占位符 1"/>
          <p:cNvSpPr>
            <a:spLocks noGrp="1"/>
          </p:cNvSpPr>
          <p:nvPr>
            <p:ph type="title"/>
          </p:nvPr>
        </p:nvSpPr>
        <p:spPr bwMode="auto">
          <a:xfrm>
            <a:off x="2141448" y="274638"/>
            <a:ext cx="6545327" cy="634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457294" y="1124746"/>
            <a:ext cx="8229481" cy="5001419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楷体" panose="02010600040101010101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8636D0-BE52-C444-8782-9345489D91F2}" type="slidenum">
              <a:rPr kumimoji="1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楷体" panose="02010600040101010101" charset="-122"/>
                <a:ea typeface="微软雅黑" panose="020B0503020204020204" pitchFamily="34" charset="-122"/>
                <a:cs typeface="+mn-cs"/>
              </a:rPr>
            </a:fld>
            <a:endParaRPr kumimoji="1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楷体" panose="02010600040101010101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8CDFF4-81C7-CE49-9E6A-22E6CA48ABCC}" type="datetimeFigureOut">
              <a:rPr kumimoji="1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楷体" panose="02010600040101010101" charset="-122"/>
                <a:ea typeface="微软雅黑" panose="020B0503020204020204" pitchFamily="34" charset="-122"/>
                <a:cs typeface="+mn-cs"/>
              </a:rPr>
            </a:fld>
            <a:endParaRPr kumimoji="1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楷体" panose="02010600040101010101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楷体" panose="02010600040101010101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8636D0-BE52-C444-8782-9345489D91F2}" type="slidenum">
              <a:rPr kumimoji="1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楷体" panose="02010600040101010101" charset="-122"/>
                <a:ea typeface="微软雅黑" panose="020B0503020204020204" pitchFamily="34" charset="-122"/>
                <a:cs typeface="+mn-cs"/>
              </a:rPr>
            </a:fld>
            <a:endParaRPr kumimoji="1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楷体" panose="02010600040101010101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8CDFF4-81C7-CE49-9E6A-22E6CA48ABCC}" type="datetimeFigureOut">
              <a:rPr kumimoji="1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楷体" panose="02010600040101010101" charset="-122"/>
                <a:ea typeface="微软雅黑" panose="020B0503020204020204" pitchFamily="34" charset="-122"/>
                <a:cs typeface="+mn-cs"/>
              </a:rPr>
            </a:fld>
            <a:endParaRPr kumimoji="1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楷体" panose="02010600040101010101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楷体" panose="02010600040101010101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8636D0-BE52-C444-8782-9345489D91F2}" type="slidenum">
              <a:rPr kumimoji="1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楷体" panose="02010600040101010101" charset="-122"/>
                <a:ea typeface="微软雅黑" panose="020B0503020204020204" pitchFamily="34" charset="-122"/>
                <a:cs typeface="+mn-cs"/>
              </a:rPr>
            </a:fld>
            <a:endParaRPr kumimoji="1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楷体" panose="02010600040101010101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848600" cy="5334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1066800" y="1524000"/>
            <a:ext cx="3771900" cy="45720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91100" y="1524000"/>
            <a:ext cx="3771900" cy="45720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4114800" y="6477000"/>
            <a:ext cx="1219200" cy="3810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Tx/>
              <a:buFontTx/>
              <a:buNone/>
              <a:defRPr/>
            </a:pPr>
            <a:fld id="{B1FA7E41-CFBC-4D37-BAD9-415BFF070582}" type="slidenum"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楷体" panose="02010600040101010101" charset="-122"/>
                <a:ea typeface="宋体" panose="02010600030101010101" pitchFamily="2" charset="-122"/>
                <a:cs typeface="+mn-cs"/>
              </a:rPr>
            </a:fld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楷体" panose="02010600040101010101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占位符 1"/>
          <p:cNvSpPr>
            <a:spLocks noGrp="1"/>
          </p:cNvSpPr>
          <p:nvPr>
            <p:ph type="title"/>
          </p:nvPr>
        </p:nvSpPr>
        <p:spPr bwMode="auto">
          <a:xfrm>
            <a:off x="2141448" y="274638"/>
            <a:ext cx="6545327" cy="634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457294" y="1124746"/>
            <a:ext cx="8229481" cy="5001419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sh dir="u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554038"/>
            <a:ext cx="8075612" cy="427037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539750" y="1566863"/>
            <a:ext cx="8064500" cy="4525962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xfrm>
            <a:off x="2976563" y="6524625"/>
            <a:ext cx="2895600" cy="339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楷体" panose="02010600040101010101" charset="-122"/>
                <a:ea typeface="宋体" panose="02010600030101010101" pitchFamily="2" charset="-122"/>
                <a:cs typeface="+mn-cs"/>
              </a:rPr>
              <a:t>版权所有，不得翻印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楷体" panose="02010600040101010101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楷体" panose="02010600040101010101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74807" y="6245225"/>
            <a:ext cx="91797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C26AE63-0C8C-440C-9AF0-44297D7380A0}" type="slidenum"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楷体" panose="02010600040101010101" charset="-122"/>
                <a:ea typeface="宋体" panose="02010600030101010101" pitchFamily="2" charset="-122"/>
                <a:cs typeface="+mn-cs"/>
              </a:rPr>
            </a:fld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楷体" panose="02010600040101010101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66800" y="1524000"/>
            <a:ext cx="37719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91100" y="1524000"/>
            <a:ext cx="37719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4114800" y="6477000"/>
            <a:ext cx="1219200" cy="3810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Tx/>
              <a:buFontTx/>
              <a:buNone/>
              <a:defRPr/>
            </a:pPr>
            <a:fld id="{BBACFC54-67A6-45E3-B327-F0BA8E47F3FA}" type="slidenum"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楷体" panose="02010600040101010101" charset="-122"/>
                <a:ea typeface="宋体" panose="02010600030101010101" pitchFamily="2" charset="-122"/>
                <a:cs typeface="+mn-cs"/>
              </a:rPr>
            </a:fld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楷体" panose="02010600040101010101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sh dir="u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sh dir="u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sh dir="u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sh dir="u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sh dir="u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sh dir="u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sh dir="u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sh dir="u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>
          <a:xfrm>
            <a:off x="4114800" y="6477000"/>
            <a:ext cx="1219200" cy="3810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Tx/>
              <a:buFontTx/>
              <a:buNone/>
              <a:defRPr/>
            </a:pPr>
            <a:fld id="{CE578100-2236-4871-869D-096DC6F0CC8B}" type="slidenum"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楷体" panose="02010600040101010101" charset="-122"/>
                <a:ea typeface="宋体" panose="02010600030101010101" pitchFamily="2" charset="-122"/>
                <a:cs typeface="+mn-cs"/>
              </a:rPr>
            </a:fld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楷体" panose="02010600040101010101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chemeClr val="bg1"/>
                </a:solidFill>
                <a:latin typeface="微软雅黑" panose="020B0503020204020204" pitchFamily="34" charset="-122"/>
                <a:cs typeface="微软雅黑" panose="020B0503020204020204" pitchFamily="34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华文楷体" panose="02010600040101010101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华文楷体" panose="02010600040101010101" charset="-122"/>
                <a:ea typeface="宋体" panose="02010600030101010101" pitchFamily="2" charset="-122"/>
                <a:cs typeface="+mn-cs"/>
              </a:rPr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华文楷体" panose="02010600040101010101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8709914" y="5869940"/>
            <a:ext cx="221615" cy="196214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 b="0" i="0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pPr marL="25400" marR="0" lvl="0" indent="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1D60167-4931-47E6-BA6A-407CBD079E47}" type="slidenum">
              <a:rPr kumimoji="0" sz="135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Calibri" panose="020F0502020204030204"/>
              </a:rPr>
            </a:fld>
            <a:endParaRPr kumimoji="0" sz="1350" b="0" i="0" u="none" strike="noStrike" kern="1200" cap="none" spc="-5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>
          <a:xfrm>
            <a:off x="4114800" y="6477000"/>
            <a:ext cx="1219200" cy="3810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Tx/>
              <a:buFontTx/>
              <a:buNone/>
              <a:defRPr/>
            </a:pPr>
            <a:fld id="{5411E572-CC0E-44DE-B13A-65CB0408CFDE}" type="slidenum"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楷体" panose="02010600040101010101" charset="-122"/>
                <a:ea typeface="宋体" panose="02010600030101010101" pitchFamily="2" charset="-122"/>
                <a:cs typeface="+mn-cs"/>
              </a:rPr>
            </a:fld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楷体" panose="02010600040101010101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>
          <a:xfrm>
            <a:off x="4114800" y="6477000"/>
            <a:ext cx="1219200" cy="3810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Tx/>
              <a:buFontTx/>
              <a:buNone/>
              <a:defRPr/>
            </a:pPr>
            <a:fld id="{EEE74794-CC7A-490F-8E18-2B9E91ACDB9A}" type="slidenum"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楷体" panose="02010600040101010101" charset="-122"/>
                <a:ea typeface="宋体" panose="02010600030101010101" pitchFamily="2" charset="-122"/>
                <a:cs typeface="+mn-cs"/>
              </a:rPr>
            </a:fld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楷体" panose="02010600040101010101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4114800" y="6477000"/>
            <a:ext cx="1219200" cy="3810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Tx/>
              <a:buFontTx/>
              <a:buNone/>
              <a:defRPr/>
            </a:pPr>
            <a:fld id="{883FC452-3F2A-488C-9C4A-2BE459A05DCD}" type="slidenum"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楷体" panose="02010600040101010101" charset="-122"/>
                <a:ea typeface="宋体" panose="02010600030101010101" pitchFamily="2" charset="-122"/>
                <a:cs typeface="+mn-cs"/>
              </a:rPr>
            </a:fld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楷体" panose="02010600040101010101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4114800" y="6477000"/>
            <a:ext cx="1219200" cy="3810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Tx/>
              <a:buFontTx/>
              <a:buNone/>
              <a:defRPr/>
            </a:pPr>
            <a:fld id="{CBA7FD5A-7F06-4AE8-B467-7C809909B00E}" type="slidenum"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楷体" panose="02010600040101010101" charset="-122"/>
                <a:ea typeface="宋体" panose="02010600030101010101" pitchFamily="2" charset="-122"/>
                <a:cs typeface="+mn-cs"/>
              </a:rPr>
            </a:fld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楷体" panose="02010600040101010101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1" Type="http://schemas.openxmlformats.org/officeDocument/2006/relationships/theme" Target="../theme/theme1.xml"/><Relationship Id="rId50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.xml"/><Relationship Id="rId49" Type="http://schemas.openxmlformats.org/officeDocument/2006/relationships/slideLayout" Target="../slideLayouts/slideLayout49.xml"/><Relationship Id="rId48" Type="http://schemas.openxmlformats.org/officeDocument/2006/relationships/slideLayout" Target="../slideLayouts/slideLayout48.xml"/><Relationship Id="rId47" Type="http://schemas.openxmlformats.org/officeDocument/2006/relationships/slideLayout" Target="../slideLayouts/slideLayout47.xml"/><Relationship Id="rId46" Type="http://schemas.openxmlformats.org/officeDocument/2006/relationships/slideLayout" Target="../slideLayouts/slideLayout46.xml"/><Relationship Id="rId45" Type="http://schemas.openxmlformats.org/officeDocument/2006/relationships/slideLayout" Target="../slideLayouts/slideLayout45.xml"/><Relationship Id="rId44" Type="http://schemas.openxmlformats.org/officeDocument/2006/relationships/slideLayout" Target="../slideLayouts/slideLayout44.xml"/><Relationship Id="rId43" Type="http://schemas.openxmlformats.org/officeDocument/2006/relationships/slideLayout" Target="../slideLayouts/slideLayout43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4.xml"/><Relationship Id="rId39" Type="http://schemas.openxmlformats.org/officeDocument/2006/relationships/slideLayout" Target="../slideLayouts/slideLayout39.xml"/><Relationship Id="rId38" Type="http://schemas.openxmlformats.org/officeDocument/2006/relationships/slideLayout" Target="../slideLayouts/slideLayout38.xml"/><Relationship Id="rId37" Type="http://schemas.openxmlformats.org/officeDocument/2006/relationships/slideLayout" Target="../slideLayouts/slideLayout37.xml"/><Relationship Id="rId36" Type="http://schemas.openxmlformats.org/officeDocument/2006/relationships/slideLayout" Target="../slideLayouts/slideLayout36.xml"/><Relationship Id="rId35" Type="http://schemas.openxmlformats.org/officeDocument/2006/relationships/slideLayout" Target="../slideLayouts/slideLayout35.xml"/><Relationship Id="rId34" Type="http://schemas.openxmlformats.org/officeDocument/2006/relationships/slideLayout" Target="../slideLayouts/slideLayout34.xml"/><Relationship Id="rId33" Type="http://schemas.openxmlformats.org/officeDocument/2006/relationships/slideLayout" Target="../slideLayouts/slideLayout33.xml"/><Relationship Id="rId32" Type="http://schemas.openxmlformats.org/officeDocument/2006/relationships/slideLayout" Target="../slideLayouts/slideLayout32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.xml"/><Relationship Id="rId29" Type="http://schemas.openxmlformats.org/officeDocument/2006/relationships/slideLayout" Target="../slideLayouts/slideLayout29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332656"/>
            <a:ext cx="8712968" cy="64807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405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0" y="1268760"/>
            <a:ext cx="8712968" cy="50405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</p:sldLayoutIdLst>
  <p:txStyles>
    <p:titleStyle>
      <a:lvl1pPr algn="l" rtl="0" fontAlgn="base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fontAlgn="base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黑体" panose="02010609060101010101" pitchFamily="49" charset="-122"/>
          <a:ea typeface="宋体" panose="02010600030101010101" pitchFamily="2" charset="-122"/>
        </a:defRPr>
      </a:lvl2pPr>
      <a:lvl3pPr algn="l" rtl="0" fontAlgn="base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黑体" panose="02010609060101010101" pitchFamily="49" charset="-122"/>
          <a:ea typeface="宋体" panose="02010600030101010101" pitchFamily="2" charset="-122"/>
        </a:defRPr>
      </a:lvl3pPr>
      <a:lvl4pPr algn="l" rtl="0" fontAlgn="base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黑体" panose="02010609060101010101" pitchFamily="49" charset="-122"/>
          <a:ea typeface="宋体" panose="02010600030101010101" pitchFamily="2" charset="-122"/>
        </a:defRPr>
      </a:lvl4pPr>
      <a:lvl5pPr algn="l" rtl="0" fontAlgn="base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黑体" panose="02010609060101010101" pitchFamily="49" charset="-122"/>
          <a:ea typeface="宋体" panose="02010600030101010101" pitchFamily="2" charset="-122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黑体" panose="02010609060101010101" pitchFamily="49" charset="-122"/>
          <a:ea typeface="宋体" panose="02010600030101010101" pitchFamily="2" charset="-122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黑体" panose="02010609060101010101" pitchFamily="49" charset="-122"/>
          <a:ea typeface="宋体" panose="02010600030101010101" pitchFamily="2" charset="-122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黑体" panose="02010609060101010101" pitchFamily="49" charset="-122"/>
          <a:ea typeface="宋体" panose="02010600030101010101" pitchFamily="2" charset="-122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黑体" panose="02010609060101010101" pitchFamily="49" charset="-122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Ø"/>
        <a:defRPr sz="2800" b="1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Monotype Sorts" pitchFamily="2" charset="2"/>
        <a:buChar char="v"/>
        <a:defRPr sz="2600" b="1">
          <a:solidFill>
            <a:srgbClr val="000099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w"/>
        <a:defRPr sz="2400" b="1">
          <a:solidFill>
            <a:srgbClr val="000099"/>
          </a:solidFill>
          <a:latin typeface="+mn-lt"/>
          <a:ea typeface="+mn-ea"/>
        </a:defRPr>
      </a:lvl3pPr>
      <a:lvl4pPr marL="15621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100000"/>
        <a:buFont typeface="Wingdings" panose="05000000000000000000" pitchFamily="2" charset="2"/>
        <a:buChar char="§"/>
        <a:defRPr sz="2200" b="1">
          <a:solidFill>
            <a:srgbClr val="000099"/>
          </a:solidFill>
          <a:latin typeface="+mn-lt"/>
          <a:ea typeface="+mn-ea"/>
        </a:defRPr>
      </a:lvl4pPr>
      <a:lvl5pPr marL="1981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100000"/>
        <a:buFont typeface="Wingdings" panose="05000000000000000000" pitchFamily="2" charset="2"/>
        <a:buChar char=""/>
        <a:defRPr sz="2000" b="1">
          <a:solidFill>
            <a:srgbClr val="000099"/>
          </a:solidFill>
          <a:latin typeface="+mn-lt"/>
          <a:ea typeface="+mn-ea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100000"/>
        <a:buFont typeface="Wingdings" panose="05000000000000000000" pitchFamily="2" charset="2"/>
        <a:buChar char=""/>
        <a:defRPr sz="2000" b="1">
          <a:solidFill>
            <a:srgbClr val="000099"/>
          </a:solidFill>
          <a:latin typeface="+mn-lt"/>
          <a:ea typeface="+mn-ea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100000"/>
        <a:buFont typeface="Wingdings" panose="05000000000000000000" pitchFamily="2" charset="2"/>
        <a:buChar char=""/>
        <a:defRPr sz="2000" b="1">
          <a:solidFill>
            <a:srgbClr val="000099"/>
          </a:solidFill>
          <a:latin typeface="+mn-lt"/>
          <a:ea typeface="+mn-ea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100000"/>
        <a:buFont typeface="Wingdings" panose="05000000000000000000" pitchFamily="2" charset="2"/>
        <a:buChar char=""/>
        <a:defRPr sz="2000" b="1">
          <a:solidFill>
            <a:srgbClr val="000099"/>
          </a:solidFill>
          <a:latin typeface="+mn-lt"/>
          <a:ea typeface="+mn-ea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100000"/>
        <a:buFont typeface="Wingdings" panose="05000000000000000000" pitchFamily="2" charset="2"/>
        <a:buChar char=""/>
        <a:defRPr sz="2000" b="1">
          <a:solidFill>
            <a:srgbClr val="000099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382746" y="1801178"/>
            <a:ext cx="8472488" cy="22237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indent="457200" algn="ctr">
              <a:lnSpc>
                <a:spcPct val="140000"/>
              </a:lnSpc>
              <a:spcBef>
                <a:spcPts val="600"/>
              </a:spcBef>
            </a:pPr>
            <a:r>
              <a:rPr lang="zh-CN" altLang="en-US" sz="4950" b="1" dirty="0">
                <a:solidFill>
                  <a:srgbClr val="000099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D</a:t>
            </a:r>
            <a:r>
              <a:rPr lang="en-US" altLang="zh-CN" sz="4950" b="1" dirty="0">
                <a:solidFill>
                  <a:srgbClr val="000099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IP</a:t>
            </a:r>
            <a:r>
              <a:rPr lang="zh-CN" altLang="en-US" sz="4950" b="1" dirty="0">
                <a:solidFill>
                  <a:srgbClr val="000099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下医院精细化运营管理实战训练营</a:t>
            </a:r>
            <a:endParaRPr lang="zh-CN" altLang="en-US" sz="4950" b="1" dirty="0">
              <a:solidFill>
                <a:srgbClr val="000099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10" name="文本框 9"/>
          <p:cNvSpPr txBox="1"/>
          <p:nvPr>
            <p:custDataLst>
              <p:tags r:id="rId2"/>
            </p:custDataLst>
          </p:nvPr>
        </p:nvSpPr>
        <p:spPr>
          <a:xfrm>
            <a:off x="5419090" y="4640421"/>
            <a:ext cx="3436144" cy="1254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6000"/>
              </a:lnSpc>
            </a:pPr>
            <a:r>
              <a:rPr lang="zh-CN" altLang="en-US" sz="2100" b="1" dirty="0">
                <a:solidFill>
                  <a:srgbClr val="000099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汇报人：</a:t>
            </a:r>
            <a:r>
              <a:rPr lang="en-US" altLang="zh-CN" sz="2100" b="1" dirty="0">
                <a:solidFill>
                  <a:srgbClr val="000099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***</a:t>
            </a:r>
            <a:endParaRPr lang="zh-CN" altLang="en-US" sz="2100" b="1" dirty="0">
              <a:solidFill>
                <a:srgbClr val="000099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ctr">
              <a:lnSpc>
                <a:spcPct val="126000"/>
              </a:lnSpc>
            </a:pPr>
            <a:r>
              <a:rPr lang="zh-CN" altLang="en-US" sz="2100" b="1" dirty="0" smtClean="0">
                <a:solidFill>
                  <a:srgbClr val="000099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202</a:t>
            </a:r>
            <a:r>
              <a:rPr lang="en-US" altLang="zh-CN" sz="2100" b="1" dirty="0" smtClean="0">
                <a:solidFill>
                  <a:srgbClr val="000099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</a:t>
            </a:r>
            <a:r>
              <a:rPr lang="zh-CN" altLang="en-US" sz="2100" b="1" dirty="0" smtClean="0">
                <a:solidFill>
                  <a:srgbClr val="000099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</a:t>
            </a:r>
            <a:r>
              <a:rPr lang="en-US" altLang="zh-CN" sz="21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11</a:t>
            </a:r>
            <a:r>
              <a:rPr lang="zh-CN" altLang="en-US" sz="2100" b="1" dirty="0" smtClean="0">
                <a:solidFill>
                  <a:srgbClr val="000099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月</a:t>
            </a:r>
            <a:r>
              <a:rPr lang="en-US" altLang="zh-CN" sz="21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18</a:t>
            </a:r>
            <a:r>
              <a:rPr lang="zh-CN" altLang="en-US" sz="2100" b="1" dirty="0" smtClean="0">
                <a:solidFill>
                  <a:srgbClr val="000099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日</a:t>
            </a:r>
            <a:r>
              <a:rPr lang="zh-CN" altLang="en-US" sz="2100" b="1" dirty="0">
                <a:solidFill>
                  <a:srgbClr val="000099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　</a:t>
            </a:r>
            <a:endParaRPr lang="en-US" altLang="zh-CN" b="1" dirty="0">
              <a:solidFill>
                <a:srgbClr val="97262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6000"/>
              </a:lnSpc>
            </a:pPr>
            <a:endParaRPr lang="zh-CN" altLang="en-US" b="1" dirty="0">
              <a:solidFill>
                <a:srgbClr val="97262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3"/>
    </p:custData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51806" y="145243"/>
            <a:ext cx="8458084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zh-CN" altLang="en-US" sz="32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竞争</a:t>
            </a:r>
            <a:r>
              <a:rPr lang="zh-CN" altLang="en-US" sz="3200" b="1" dirty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病</a:t>
            </a:r>
            <a:r>
              <a:rPr lang="zh-CN" altLang="en-US" sz="32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种和基层病种的</a:t>
            </a:r>
            <a:r>
              <a:rPr lang="zh-CN" altLang="en-US" sz="3200" b="1" dirty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成本如何控制</a:t>
            </a:r>
            <a:r>
              <a:rPr lang="zh-CN" altLang="en-US" sz="32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？</a:t>
            </a:r>
            <a:r>
              <a:rPr lang="en-US" altLang="zh-CN" sz="32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-</a:t>
            </a:r>
            <a:r>
              <a:rPr lang="zh-CN" altLang="en-US" sz="3200" b="1" dirty="0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耗</a:t>
            </a:r>
            <a:r>
              <a:rPr lang="zh-CN" altLang="en-US" sz="32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径</a:t>
            </a:r>
            <a:endParaRPr lang="zh-CN" altLang="en-US" sz="3200" b="1" dirty="0">
              <a:solidFill>
                <a:srgbClr val="000099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+mj-cs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51806" y="145243"/>
            <a:ext cx="8458084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zh-CN" altLang="en-US" sz="32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竞争</a:t>
            </a:r>
            <a:r>
              <a:rPr lang="zh-CN" altLang="en-US" sz="3200" b="1" dirty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病</a:t>
            </a:r>
            <a:r>
              <a:rPr lang="zh-CN" altLang="en-US" sz="32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种和基层病种的</a:t>
            </a:r>
            <a:r>
              <a:rPr lang="zh-CN" altLang="en-US" sz="3200" b="1" dirty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成本如何控制</a:t>
            </a:r>
            <a:r>
              <a:rPr lang="zh-CN" altLang="en-US" sz="32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？</a:t>
            </a:r>
            <a:r>
              <a:rPr lang="en-US" altLang="zh-CN" sz="32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-</a:t>
            </a:r>
            <a:r>
              <a:rPr lang="zh-CN" altLang="en-US" sz="3200" b="1" dirty="0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技</a:t>
            </a:r>
            <a:r>
              <a:rPr lang="zh-CN" altLang="en-US" sz="32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径</a:t>
            </a:r>
            <a:endParaRPr lang="zh-CN" altLang="en-US" sz="3200" b="1" dirty="0">
              <a:solidFill>
                <a:srgbClr val="000099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+mj-cs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51806" y="145243"/>
            <a:ext cx="8458084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zh-CN" altLang="en-US" sz="32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竞争</a:t>
            </a:r>
            <a:r>
              <a:rPr lang="zh-CN" altLang="en-US" sz="3200" b="1" dirty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病</a:t>
            </a:r>
            <a:r>
              <a:rPr lang="zh-CN" altLang="en-US" sz="32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种和基层病种的</a:t>
            </a:r>
            <a:r>
              <a:rPr lang="zh-CN" altLang="en-US" sz="3200" b="1" dirty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成本如何控制</a:t>
            </a:r>
            <a:r>
              <a:rPr lang="zh-CN" altLang="en-US" sz="32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？</a:t>
            </a:r>
            <a:r>
              <a:rPr lang="en-US" altLang="zh-CN" sz="32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-</a:t>
            </a:r>
            <a:r>
              <a:rPr lang="zh-CN" altLang="en-US" sz="3200" b="1" dirty="0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麻</a:t>
            </a:r>
            <a:r>
              <a:rPr lang="zh-CN" altLang="en-US" sz="32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径</a:t>
            </a:r>
            <a:endParaRPr lang="zh-CN" altLang="en-US" sz="3200" b="1" dirty="0">
              <a:solidFill>
                <a:srgbClr val="000099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+mj-cs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51806" y="145243"/>
            <a:ext cx="8458084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zh-CN" altLang="en-US" sz="32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竞争</a:t>
            </a:r>
            <a:r>
              <a:rPr lang="zh-CN" altLang="en-US" sz="3200" b="1" dirty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病</a:t>
            </a:r>
            <a:r>
              <a:rPr lang="zh-CN" altLang="en-US" sz="32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种和基层病种的</a:t>
            </a:r>
            <a:r>
              <a:rPr lang="zh-CN" altLang="en-US" sz="3200" b="1" dirty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成本如何控制</a:t>
            </a:r>
            <a:r>
              <a:rPr lang="zh-CN" altLang="en-US" sz="32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？</a:t>
            </a:r>
            <a:r>
              <a:rPr lang="en-US" altLang="zh-CN" sz="32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-</a:t>
            </a:r>
            <a:r>
              <a:rPr lang="zh-CN" altLang="en-US" sz="3200" b="1" dirty="0" smtClean="0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日</a:t>
            </a:r>
            <a:r>
              <a:rPr lang="zh-CN" altLang="en-US" sz="32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径</a:t>
            </a:r>
            <a:endParaRPr lang="zh-CN" altLang="en-US" sz="3200" b="1" dirty="0">
              <a:solidFill>
                <a:srgbClr val="000099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+mj-cs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97526" y="265487"/>
            <a:ext cx="795401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五</a:t>
            </a:r>
            <a:r>
              <a:rPr lang="zh-CN" altLang="en-US" sz="28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、</a:t>
            </a:r>
            <a:r>
              <a:rPr lang="en-US" altLang="zh-CN" sz="2800" b="1" dirty="0" smtClean="0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DIP</a:t>
            </a:r>
            <a:r>
              <a:rPr lang="zh-CN" altLang="en-US" sz="2800" b="1" dirty="0" smtClean="0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下院级层面一次分配和科室层面二次分配方案如何优化？</a:t>
            </a:r>
            <a:endParaRPr lang="zh-CN" altLang="en-US" sz="2800" b="1" dirty="0">
              <a:solidFill>
                <a:srgbClr val="000099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+mj-cs"/>
              <a:sym typeface="+mn-ea"/>
            </a:endParaRPr>
          </a:p>
        </p:txBody>
      </p:sp>
      <p:sp>
        <p:nvSpPr>
          <p:cNvPr id="6" name="内容占位符 2"/>
          <p:cNvSpPr txBox="1"/>
          <p:nvPr/>
        </p:nvSpPr>
        <p:spPr>
          <a:xfrm>
            <a:off x="196692" y="1324610"/>
            <a:ext cx="8513200" cy="352448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24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（</a:t>
            </a:r>
            <a:r>
              <a:rPr lang="zh-CN" altLang="en-US" sz="2400" b="1" dirty="0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一</a:t>
            </a:r>
            <a:r>
              <a:rPr lang="zh-CN" altLang="en-US" sz="24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）</a:t>
            </a:r>
            <a:r>
              <a:rPr lang="zh-CN" altLang="en-US" sz="2400" b="1" dirty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D</a:t>
            </a:r>
            <a:r>
              <a:rPr lang="en-US" altLang="zh-CN" sz="2400" b="1" dirty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IP</a:t>
            </a:r>
            <a:r>
              <a:rPr lang="zh-CN" altLang="en-US" sz="2400" b="1" dirty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下科室账面亏损，是否要扣科室绩效？如果要扣，多少比例合适</a:t>
            </a:r>
            <a:r>
              <a:rPr lang="zh-CN" altLang="en-US" sz="24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？</a:t>
            </a:r>
            <a:endParaRPr lang="en-US" altLang="zh-CN" sz="2400" b="1" dirty="0" smtClean="0">
              <a:solidFill>
                <a:srgbClr val="000099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b="1" dirty="0" smtClean="0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（二）绩效调整如何综合考虑科室有效收入、科室</a:t>
            </a:r>
            <a:r>
              <a:rPr lang="en-US" altLang="zh-CN" sz="2400" b="1" dirty="0" smtClean="0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DIP</a:t>
            </a:r>
            <a:r>
              <a:rPr lang="zh-CN" altLang="en-US" sz="2400" b="1" dirty="0" smtClean="0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盈亏、科室直接成本三者的平衡？</a:t>
            </a:r>
            <a:endParaRPr lang="en-US" altLang="zh-CN" sz="2400" b="1" dirty="0" smtClean="0">
              <a:solidFill>
                <a:srgbClr val="000099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b="1" dirty="0" smtClean="0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（三）</a:t>
            </a:r>
            <a:r>
              <a:rPr lang="zh-CN" altLang="en-US" sz="2400" b="1" dirty="0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</a:t>
            </a:r>
            <a:r>
              <a:rPr lang="en-US" altLang="zh-CN" sz="2400" b="1" dirty="0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IP</a:t>
            </a:r>
            <a:r>
              <a:rPr lang="zh-CN" altLang="en-US" sz="2400" b="1" dirty="0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下科室如何提升绩效？给出三条具体思路</a:t>
            </a:r>
            <a:endParaRPr lang="zh-CN" altLang="en-US" sz="2400" b="1" dirty="0">
              <a:solidFill>
                <a:srgbClr val="000099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2400" b="1" dirty="0">
              <a:solidFill>
                <a:srgbClr val="000099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2100" b="1" dirty="0">
              <a:solidFill>
                <a:srgbClr val="000099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97815" y="198755"/>
            <a:ext cx="795972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五、</a:t>
            </a:r>
            <a:r>
              <a:rPr lang="en-US" altLang="zh-CN" sz="2800" b="1" dirty="0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DIP</a:t>
            </a:r>
            <a:r>
              <a:rPr lang="zh-CN" altLang="en-US" sz="2800" b="1" dirty="0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下院级层面一次分配和科室层面二次分配方案如何优化？</a:t>
            </a:r>
            <a:endParaRPr lang="zh-CN" altLang="en-US" sz="2800" b="1" dirty="0">
              <a:solidFill>
                <a:srgbClr val="000099"/>
              </a:solidFill>
              <a:latin typeface="宋体" panose="02010600030101010101" pitchFamily="2" charset="-122"/>
              <a:ea typeface="宋体" panose="02010600030101010101" pitchFamily="2" charset="-122"/>
              <a:cs typeface="+mj-cs"/>
              <a:sym typeface="+mn-ea"/>
            </a:endParaRPr>
          </a:p>
        </p:txBody>
      </p:sp>
      <p:sp>
        <p:nvSpPr>
          <p:cNvPr id="6" name="内容占位符 2"/>
          <p:cNvSpPr txBox="1"/>
          <p:nvPr/>
        </p:nvSpPr>
        <p:spPr>
          <a:xfrm>
            <a:off x="297815" y="1180465"/>
            <a:ext cx="8549005" cy="32791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24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（一）</a:t>
            </a:r>
            <a:r>
              <a:rPr lang="zh-CN" altLang="en-US" sz="2400" b="1" dirty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D</a:t>
            </a:r>
            <a:r>
              <a:rPr lang="en-US" altLang="zh-CN" sz="2400" b="1" dirty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IP</a:t>
            </a:r>
            <a:r>
              <a:rPr lang="zh-CN" altLang="en-US" sz="2400" b="1" dirty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下科室账面亏损，是否要扣科室绩效？如果要扣，多少比例合适</a:t>
            </a:r>
            <a:r>
              <a:rPr lang="zh-CN" altLang="en-US" sz="24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？</a:t>
            </a:r>
            <a:endParaRPr lang="en-US" altLang="zh-CN" sz="2400" b="1" dirty="0" smtClean="0">
              <a:solidFill>
                <a:srgbClr val="000099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zh-CN" altLang="en-US" sz="2000" b="1" dirty="0" smtClean="0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（</a:t>
            </a:r>
            <a:r>
              <a:rPr lang="en-US" altLang="zh-CN" sz="2000" b="1" dirty="0" smtClean="0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1</a:t>
            </a:r>
            <a:r>
              <a:rPr lang="zh-CN" altLang="en-US" sz="2000" b="1" dirty="0" smtClean="0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）优势病组</a:t>
            </a:r>
            <a:endParaRPr lang="en-US" altLang="zh-CN" sz="2000" b="1" dirty="0" smtClean="0">
              <a:solidFill>
                <a:srgbClr val="000099"/>
              </a:solidFill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zh-CN" altLang="en-US" sz="20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（</a:t>
            </a:r>
            <a:r>
              <a:rPr lang="en-US" altLang="zh-CN" sz="20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2</a:t>
            </a:r>
            <a:r>
              <a:rPr lang="zh-CN" altLang="en-US" sz="20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）竞争病组</a:t>
            </a:r>
            <a:endParaRPr lang="en-US" altLang="zh-CN" sz="2000" b="1" dirty="0" smtClean="0">
              <a:solidFill>
                <a:srgbClr val="000099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zh-CN" altLang="en-US" sz="2000" b="1" dirty="0" smtClean="0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（</a:t>
            </a:r>
            <a:r>
              <a:rPr lang="en-US" altLang="zh-CN" sz="2000" b="1" dirty="0" smtClean="0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3</a:t>
            </a:r>
            <a:r>
              <a:rPr lang="zh-CN" altLang="en-US" sz="2000" b="1" dirty="0" smtClean="0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）基层病组</a:t>
            </a:r>
            <a:endParaRPr lang="zh-CN" altLang="en-US" sz="2000" b="1" dirty="0">
              <a:solidFill>
                <a:srgbClr val="000099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97815" y="198755"/>
            <a:ext cx="795972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五、</a:t>
            </a:r>
            <a:r>
              <a:rPr lang="en-US" altLang="zh-CN" sz="2800" b="1" dirty="0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DIP</a:t>
            </a:r>
            <a:r>
              <a:rPr lang="zh-CN" altLang="en-US" sz="2800" b="1" dirty="0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下院级层面一次分配和科室层面二次分配方案如何优化？</a:t>
            </a:r>
            <a:endParaRPr lang="zh-CN" altLang="en-US" sz="2800" b="1" dirty="0">
              <a:solidFill>
                <a:srgbClr val="000099"/>
              </a:solidFill>
              <a:latin typeface="宋体" panose="02010600030101010101" pitchFamily="2" charset="-122"/>
              <a:ea typeface="宋体" panose="02010600030101010101" pitchFamily="2" charset="-122"/>
              <a:cs typeface="+mj-cs"/>
              <a:sym typeface="+mn-ea"/>
            </a:endParaRPr>
          </a:p>
        </p:txBody>
      </p:sp>
      <p:sp>
        <p:nvSpPr>
          <p:cNvPr id="6" name="内容占位符 2"/>
          <p:cNvSpPr txBox="1"/>
          <p:nvPr/>
        </p:nvSpPr>
        <p:spPr>
          <a:xfrm>
            <a:off x="297815" y="1328246"/>
            <a:ext cx="8549005" cy="32791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2400" b="1" dirty="0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（二）绩效调整如何综合考虑科室有效收入、科室</a:t>
            </a:r>
            <a:r>
              <a:rPr lang="en-US" altLang="zh-CN" sz="2400" b="1" dirty="0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DIP</a:t>
            </a:r>
            <a:r>
              <a:rPr lang="zh-CN" altLang="en-US" sz="2400" b="1" dirty="0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盈亏、科室直接成本三者的平衡？</a:t>
            </a:r>
            <a:endParaRPr lang="zh-CN" altLang="en-US" sz="2400" b="1" dirty="0">
              <a:solidFill>
                <a:srgbClr val="000099"/>
              </a:solidFill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606194" y="92826"/>
            <a:ext cx="786320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五、</a:t>
            </a:r>
            <a:r>
              <a:rPr lang="en-US" altLang="zh-CN" sz="2800" b="1" dirty="0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DIP</a:t>
            </a:r>
            <a:r>
              <a:rPr lang="zh-CN" altLang="en-US" sz="2800" b="1" dirty="0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下院级层面一次分配和科室层面二次分配方案如何优化？</a:t>
            </a:r>
            <a:endParaRPr lang="zh-CN" altLang="en-US" sz="2800" b="1" dirty="0">
              <a:solidFill>
                <a:srgbClr val="000099"/>
              </a:solidFill>
              <a:latin typeface="宋体" panose="02010600030101010101" pitchFamily="2" charset="-122"/>
              <a:ea typeface="宋体" panose="02010600030101010101" pitchFamily="2" charset="-122"/>
              <a:cs typeface="+mj-cs"/>
              <a:sym typeface="+mn-ea"/>
            </a:endParaRPr>
          </a:p>
        </p:txBody>
      </p:sp>
      <p:sp>
        <p:nvSpPr>
          <p:cNvPr id="6" name="内容占位符 2"/>
          <p:cNvSpPr txBox="1"/>
          <p:nvPr/>
        </p:nvSpPr>
        <p:spPr>
          <a:xfrm>
            <a:off x="272256" y="1177608"/>
            <a:ext cx="8947309" cy="327898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24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（三）</a:t>
            </a:r>
            <a:r>
              <a:rPr lang="zh-CN" altLang="en-US" sz="2400" b="1" dirty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D</a:t>
            </a:r>
            <a:r>
              <a:rPr lang="en-US" altLang="zh-CN" sz="2400" b="1" dirty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IP</a:t>
            </a:r>
            <a:r>
              <a:rPr lang="zh-CN" altLang="en-US" sz="2400" b="1" dirty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下科室如何提升绩效？给出三条具体</a:t>
            </a:r>
            <a:r>
              <a:rPr lang="zh-CN" altLang="en-US" sz="24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思路</a:t>
            </a:r>
            <a:endParaRPr lang="en-US" altLang="zh-CN" sz="2400" b="1" dirty="0" smtClean="0">
              <a:solidFill>
                <a:srgbClr val="000099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zh-CN" altLang="en-US" sz="2000" b="1" dirty="0" smtClean="0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（</a:t>
            </a:r>
            <a:r>
              <a:rPr lang="en-US" altLang="zh-CN" sz="2000" b="1" dirty="0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1</a:t>
            </a:r>
            <a:r>
              <a:rPr lang="zh-CN" altLang="en-US" sz="2000" b="1" dirty="0" smtClean="0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）</a:t>
            </a:r>
            <a:endParaRPr lang="en-US" altLang="zh-CN" sz="2000" b="1" dirty="0" smtClean="0">
              <a:solidFill>
                <a:srgbClr val="000099"/>
              </a:solidFill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zh-CN" altLang="en-US" sz="20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（</a:t>
            </a:r>
            <a:r>
              <a:rPr lang="en-US" altLang="zh-CN" sz="20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2</a:t>
            </a:r>
            <a:r>
              <a:rPr lang="zh-CN" altLang="en-US" sz="20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）</a:t>
            </a:r>
            <a:endParaRPr lang="en-US" altLang="zh-CN" sz="2000" b="1" dirty="0" smtClean="0">
              <a:solidFill>
                <a:srgbClr val="000099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zh-CN" altLang="en-US" sz="2000" b="1" dirty="0" smtClean="0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（</a:t>
            </a:r>
            <a:r>
              <a:rPr lang="en-US" altLang="zh-CN" sz="2000" b="1" dirty="0" smtClean="0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3</a:t>
            </a:r>
            <a:r>
              <a:rPr lang="zh-CN" altLang="en-US" sz="2000" b="1" dirty="0" smtClean="0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）</a:t>
            </a:r>
            <a:endParaRPr lang="zh-CN" altLang="en-US" sz="2000" b="1" dirty="0">
              <a:solidFill>
                <a:srgbClr val="000099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943417" y="2900414"/>
            <a:ext cx="4072890" cy="352742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840730" y="1660525"/>
            <a:ext cx="245808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李</a:t>
            </a:r>
            <a:r>
              <a:rPr lang="zh-CN" altLang="en-US" sz="3200" b="1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老师</a:t>
            </a:r>
            <a:r>
              <a:rPr lang="en-US" altLang="zh-CN" sz="3200" b="1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微信</a:t>
            </a:r>
            <a:endParaRPr lang="en-US" altLang="zh-CN" sz="3200" b="1" dirty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792341" y="345965"/>
            <a:ext cx="7540846" cy="7694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sz="4400" b="1" dirty="0" smtClean="0">
                <a:solidFill>
                  <a:srgbClr val="C00C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" panose="02010609060101010101" charset="-122"/>
              </a:rPr>
              <a:t>更多精彩内容，关注有惊喜！</a:t>
            </a:r>
            <a:endParaRPr lang="zh-CN" altLang="en-US" sz="1100" dirty="0">
              <a:solidFill>
                <a:srgbClr val="C00C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81008" y="1708487"/>
            <a:ext cx="4742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视频号：像院长一样思考</a:t>
            </a:r>
            <a:endParaRPr lang="en-US" altLang="zh-CN" sz="2800" b="1" dirty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9" t="15893" r="10365" b="40336"/>
          <a:stretch>
            <a:fillRect/>
          </a:stretch>
        </p:blipFill>
        <p:spPr>
          <a:xfrm>
            <a:off x="350982" y="2420620"/>
            <a:ext cx="4211782" cy="43207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2185276" y="2616365"/>
            <a:ext cx="4883976" cy="1272561"/>
          </a:xfrm>
          <a:prstGeom prst="rect">
            <a:avLst/>
          </a:prstGeom>
        </p:spPr>
        <p:txBody>
          <a:bodyPr vert="horz" lIns="67500" tIns="35100" rIns="67500" bIns="35100" rtlCol="0" anchor="ctr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8000" b="1" i="0" u="none" strike="noStrike" kern="1200" cap="none" spc="6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r>
              <a:rPr sz="7200" i="1" spc="0" dirty="0">
                <a:solidFill>
                  <a:srgbClr val="000099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感谢倾听</a:t>
            </a:r>
            <a:endParaRPr sz="7200" i="1" spc="0" dirty="0">
              <a:solidFill>
                <a:srgbClr val="000099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4367" y="0"/>
            <a:ext cx="7992110" cy="994410"/>
          </a:xfrm>
        </p:spPr>
        <p:txBody>
          <a:bodyPr/>
          <a:lstStyle/>
          <a:p>
            <a:pPr algn="ctr">
              <a:lnSpc>
                <a:spcPts val="3500"/>
              </a:lnSpc>
            </a:pPr>
            <a:r>
              <a:rPr lang="zh-CN" altLang="en-US" sz="3200" dirty="0">
                <a:sym typeface="+mn-ea"/>
              </a:rPr>
              <a:t>一</a:t>
            </a:r>
            <a:r>
              <a:rPr lang="zh-CN" altLang="en-US" sz="3200" dirty="0" smtClean="0">
                <a:sym typeface="+mn-ea"/>
              </a:rPr>
              <a:t>、基于三段论九分法病种分类</a:t>
            </a:r>
            <a:r>
              <a:rPr lang="en-US" altLang="zh-CN" sz="3200" dirty="0">
                <a:sym typeface="+mn-ea"/>
              </a:rPr>
              <a:t>-</a:t>
            </a:r>
            <a:r>
              <a:rPr lang="zh-CN" altLang="en-US" sz="3200" dirty="0" smtClean="0">
                <a:sym typeface="+mn-ea"/>
              </a:rPr>
              <a:t>优势</a:t>
            </a:r>
            <a:r>
              <a:rPr lang="zh-CN" altLang="en-US" sz="3200" dirty="0">
                <a:sym typeface="+mn-ea"/>
              </a:rPr>
              <a:t>病种</a:t>
            </a:r>
            <a:endParaRPr lang="zh-CN" altLang="en-US" sz="3200" dirty="0">
              <a:sym typeface="+mn-ea"/>
            </a:endParaRPr>
          </a:p>
        </p:txBody>
      </p:sp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367030" y="945515"/>
          <a:ext cx="8410575" cy="5458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655"/>
                <a:gridCol w="1053465"/>
                <a:gridCol w="1049655"/>
                <a:gridCol w="1377315"/>
                <a:gridCol w="725170"/>
                <a:gridCol w="1049655"/>
                <a:gridCol w="1052830"/>
                <a:gridCol w="1052830"/>
              </a:tblGrid>
              <a:tr h="699135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zh-CN" sz="1600" b="1" dirty="0">
                          <a:solidFill>
                            <a:srgbClr val="000099"/>
                          </a:solidFill>
                          <a:latin typeface="Arial" panose="020B0604020202020204" pitchFamily="34" charset="0"/>
                        </a:rPr>
                        <a:t>科室名称</a:t>
                      </a:r>
                      <a:endParaRPr lang="zh-CN" altLang="en-US" sz="1600" b="1" dirty="0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zh-CN" sz="1600" b="1" dirty="0">
                          <a:solidFill>
                            <a:srgbClr val="000099"/>
                          </a:solidFill>
                          <a:latin typeface="Arial" panose="020B0604020202020204" pitchFamily="34" charset="0"/>
                        </a:rPr>
                        <a:t>病种类型</a:t>
                      </a:r>
                      <a:endParaRPr lang="zh-CN" altLang="en-US" sz="1600" b="1" dirty="0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DIP（病种）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三段论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九分法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135">
                <a:tc vMerge="1"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主要诊断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手术操作名称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DIP病种分值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例数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院内均费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 rowSpan="8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**科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优势病种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 dirty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None/>
                      </a:pPr>
                      <a:r>
                        <a:rPr lang="zh-CN" altLang="en-US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上段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None/>
                      </a:pPr>
                      <a:r>
                        <a:rPr lang="zh-CN" altLang="en-US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上段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36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None/>
                      </a:pPr>
                      <a:r>
                        <a:rPr lang="zh-CN" altLang="en-US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中段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36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None/>
                      </a:pPr>
                      <a:r>
                        <a:rPr lang="zh-CN" altLang="en-US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中段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73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None/>
                      </a:pPr>
                      <a:r>
                        <a:rPr lang="zh-CN" altLang="en-US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中段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63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None/>
                      </a:pPr>
                      <a:r>
                        <a:rPr lang="zh-CN" altLang="en-US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下段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09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None/>
                      </a:pPr>
                      <a:r>
                        <a:rPr lang="zh-CN" altLang="en-US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下段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 dirty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None/>
                      </a:pPr>
                      <a:r>
                        <a:rPr lang="zh-CN" altLang="en-US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下段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544945" y="-48895"/>
            <a:ext cx="9855200" cy="994410"/>
          </a:xfrm>
        </p:spPr>
        <p:txBody>
          <a:bodyPr/>
          <a:lstStyle/>
          <a:p>
            <a:pPr algn="ctr">
              <a:lnSpc>
                <a:spcPts val="3500"/>
              </a:lnSpc>
            </a:pPr>
            <a:r>
              <a:rPr lang="zh-CN" altLang="en-US" sz="3200" dirty="0">
                <a:sym typeface="+mn-ea"/>
              </a:rPr>
              <a:t>一</a:t>
            </a:r>
            <a:r>
              <a:rPr lang="zh-CN" altLang="en-US" sz="3200" dirty="0" smtClean="0">
                <a:sym typeface="+mn-ea"/>
              </a:rPr>
              <a:t>、基于三段论九分法病</a:t>
            </a:r>
            <a:r>
              <a:rPr lang="zh-CN" altLang="en-US" sz="3200" dirty="0" smtClean="0">
                <a:sym typeface="+mn-ea"/>
              </a:rPr>
              <a:t>种分类</a:t>
            </a:r>
            <a:r>
              <a:rPr lang="en-US" altLang="zh-CN" sz="3200" dirty="0" smtClean="0">
                <a:sym typeface="+mn-ea"/>
              </a:rPr>
              <a:t>-</a:t>
            </a:r>
            <a:r>
              <a:rPr lang="zh-CN" altLang="en-US" sz="3200" dirty="0">
                <a:sym typeface="+mn-ea"/>
              </a:rPr>
              <a:t>竞争</a:t>
            </a:r>
            <a:r>
              <a:rPr lang="zh-CN" altLang="en-US" sz="3200" dirty="0" smtClean="0">
                <a:sym typeface="+mn-ea"/>
              </a:rPr>
              <a:t>病种</a:t>
            </a:r>
            <a:endParaRPr lang="zh-CN" altLang="en-US" sz="3200" dirty="0" smtClean="0">
              <a:sym typeface="+mn-ea"/>
            </a:endParaRPr>
          </a:p>
        </p:txBody>
      </p:sp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367030" y="945515"/>
          <a:ext cx="8410575" cy="5458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655"/>
                <a:gridCol w="1053465"/>
                <a:gridCol w="1049655"/>
                <a:gridCol w="1430655"/>
                <a:gridCol w="671830"/>
                <a:gridCol w="1049655"/>
                <a:gridCol w="1052830"/>
                <a:gridCol w="1052830"/>
              </a:tblGrid>
              <a:tr h="699135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zh-CN" sz="1600" b="1" dirty="0">
                          <a:solidFill>
                            <a:srgbClr val="000099"/>
                          </a:solidFill>
                          <a:latin typeface="Arial" panose="020B0604020202020204" pitchFamily="34" charset="0"/>
                        </a:rPr>
                        <a:t>科室名称</a:t>
                      </a:r>
                      <a:endParaRPr lang="zh-CN" altLang="en-US" sz="1600" b="1" dirty="0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zh-CN" sz="1600" b="1" dirty="0">
                          <a:solidFill>
                            <a:srgbClr val="000099"/>
                          </a:solidFill>
                          <a:latin typeface="Arial" panose="020B0604020202020204" pitchFamily="34" charset="0"/>
                        </a:rPr>
                        <a:t>病种类型</a:t>
                      </a:r>
                      <a:endParaRPr lang="zh-CN" altLang="en-US" sz="1600" b="1" dirty="0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DIP（病种）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三段论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九分法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135">
                <a:tc vMerge="1"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主要诊断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手术操作名称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DIP病种分值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例数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院内均费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 rowSpan="8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**科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竞争病种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 dirty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None/>
                      </a:pPr>
                      <a:r>
                        <a:rPr lang="zh-CN" altLang="en-US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上段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None/>
                      </a:pPr>
                      <a:r>
                        <a:rPr lang="zh-CN" altLang="en-US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上段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36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None/>
                      </a:pPr>
                      <a:r>
                        <a:rPr lang="zh-CN" altLang="en-US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中段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36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None/>
                      </a:pPr>
                      <a:r>
                        <a:rPr lang="zh-CN" altLang="en-US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中段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73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None/>
                      </a:pPr>
                      <a:r>
                        <a:rPr lang="zh-CN" altLang="en-US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中段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63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None/>
                      </a:pPr>
                      <a:r>
                        <a:rPr lang="zh-CN" altLang="en-US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下段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09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None/>
                      </a:pPr>
                      <a:r>
                        <a:rPr lang="zh-CN" altLang="en-US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下段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 dirty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None/>
                      </a:pPr>
                      <a:r>
                        <a:rPr lang="zh-CN" altLang="en-US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下段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1237" y="-48895"/>
            <a:ext cx="8395970" cy="994410"/>
          </a:xfrm>
        </p:spPr>
        <p:txBody>
          <a:bodyPr/>
          <a:lstStyle/>
          <a:p>
            <a:pPr algn="ctr">
              <a:lnSpc>
                <a:spcPts val="3500"/>
              </a:lnSpc>
            </a:pPr>
            <a:r>
              <a:rPr lang="zh-CN" altLang="en-US" sz="3200" dirty="0">
                <a:sym typeface="+mn-ea"/>
              </a:rPr>
              <a:t>一</a:t>
            </a:r>
            <a:r>
              <a:rPr lang="zh-CN" altLang="en-US" sz="3200" dirty="0" smtClean="0">
                <a:sym typeface="+mn-ea"/>
              </a:rPr>
              <a:t>、基于三段论九分法病</a:t>
            </a:r>
            <a:r>
              <a:rPr lang="zh-CN" altLang="en-US" sz="3200" dirty="0" smtClean="0">
                <a:sym typeface="+mn-ea"/>
              </a:rPr>
              <a:t>种分类</a:t>
            </a:r>
            <a:r>
              <a:rPr lang="en-US" altLang="zh-CN" sz="3200" dirty="0" smtClean="0">
                <a:sym typeface="+mn-ea"/>
              </a:rPr>
              <a:t>-</a:t>
            </a:r>
            <a:r>
              <a:rPr lang="zh-CN" altLang="en-US" sz="3200" dirty="0" smtClean="0">
                <a:sym typeface="+mn-ea"/>
              </a:rPr>
              <a:t>基层病种</a:t>
            </a:r>
            <a:endParaRPr lang="zh-CN" altLang="en-US" sz="3200" dirty="0" smtClean="0">
              <a:sym typeface="+mn-ea"/>
            </a:endParaRPr>
          </a:p>
        </p:txBody>
      </p:sp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367030" y="945515"/>
          <a:ext cx="8410575" cy="5458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655"/>
                <a:gridCol w="1053465"/>
                <a:gridCol w="1049655"/>
                <a:gridCol w="1452245"/>
                <a:gridCol w="650240"/>
                <a:gridCol w="1049655"/>
                <a:gridCol w="1052830"/>
                <a:gridCol w="1052830"/>
              </a:tblGrid>
              <a:tr h="699135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zh-CN" sz="1600" b="1" dirty="0">
                          <a:solidFill>
                            <a:srgbClr val="000099"/>
                          </a:solidFill>
                          <a:latin typeface="Arial" panose="020B0604020202020204" pitchFamily="34" charset="0"/>
                        </a:rPr>
                        <a:t>科室名称</a:t>
                      </a:r>
                      <a:endParaRPr lang="zh-CN" altLang="en-US" sz="1600" b="1" dirty="0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zh-CN" sz="1600" b="1" dirty="0">
                          <a:solidFill>
                            <a:srgbClr val="000099"/>
                          </a:solidFill>
                          <a:latin typeface="Arial" panose="020B0604020202020204" pitchFamily="34" charset="0"/>
                        </a:rPr>
                        <a:t>病种类型</a:t>
                      </a:r>
                      <a:endParaRPr lang="zh-CN" altLang="en-US" sz="1600" b="1" dirty="0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DIP（病种）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三段论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九分法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135">
                <a:tc vMerge="1"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主要诊断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手术操作名称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DIP病种分值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例数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院内均费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 rowSpan="8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**科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基层病种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 dirty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None/>
                      </a:pPr>
                      <a:r>
                        <a:rPr lang="zh-CN" altLang="en-US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上段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None/>
                      </a:pPr>
                      <a:r>
                        <a:rPr lang="zh-CN" altLang="en-US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上段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36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None/>
                      </a:pPr>
                      <a:r>
                        <a:rPr lang="zh-CN" altLang="en-US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中段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36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None/>
                      </a:pPr>
                      <a:r>
                        <a:rPr lang="zh-CN" altLang="en-US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中段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73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None/>
                      </a:pPr>
                      <a:r>
                        <a:rPr lang="zh-CN" altLang="en-US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中段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63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None/>
                      </a:pPr>
                      <a:r>
                        <a:rPr lang="zh-CN" altLang="en-US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下段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09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None/>
                      </a:pPr>
                      <a:r>
                        <a:rPr lang="zh-CN" altLang="en-US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下段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9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600" b="0" dirty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None/>
                      </a:pPr>
                      <a:r>
                        <a:rPr lang="zh-CN" altLang="en-US" sz="1600" b="1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下段</a:t>
                      </a:r>
                      <a:endParaRPr lang="zh-CN" altLang="en-US" sz="1600" b="1">
                        <a:solidFill>
                          <a:srgbClr val="000099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233265"/>
            <a:ext cx="8496944" cy="533400"/>
          </a:xfrm>
        </p:spPr>
        <p:txBody>
          <a:bodyPr/>
          <a:lstStyle/>
          <a:p>
            <a:r>
              <a:rPr lang="zh-CN" altLang="en-US" dirty="0" smtClean="0"/>
              <a:t>优势病种</a:t>
            </a:r>
            <a:r>
              <a:rPr lang="en-US" altLang="zh-CN" dirty="0" smtClean="0"/>
              <a:t>+</a:t>
            </a:r>
            <a:r>
              <a:rPr lang="zh-CN" altLang="en-US" dirty="0" smtClean="0"/>
              <a:t>竞争病</a:t>
            </a:r>
            <a:r>
              <a:rPr lang="zh-CN" altLang="en-US" dirty="0" smtClean="0">
                <a:sym typeface="+mn-ea"/>
              </a:rPr>
              <a:t>种</a:t>
            </a:r>
            <a:r>
              <a:rPr lang="en-US" altLang="zh-CN" dirty="0" smtClean="0"/>
              <a:t>+</a:t>
            </a:r>
            <a:r>
              <a:rPr lang="zh-CN" altLang="en-US" dirty="0" smtClean="0"/>
              <a:t>基层病</a:t>
            </a:r>
            <a:r>
              <a:rPr lang="zh-CN" altLang="en-US" dirty="0" smtClean="0">
                <a:sym typeface="+mn-ea"/>
              </a:rPr>
              <a:t>种</a:t>
            </a:r>
            <a:r>
              <a:rPr lang="zh-CN" altLang="en-US" dirty="0" smtClean="0"/>
              <a:t>分类标准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4139" y="766140"/>
            <a:ext cx="8820472" cy="5663953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zh-CN" altLang="en-US" sz="2000" dirty="0" smtClean="0"/>
              <a:t>优势病</a:t>
            </a:r>
            <a:r>
              <a:rPr lang="zh-CN" altLang="en-US" sz="2000" dirty="0" smtClean="0">
                <a:sym typeface="+mn-ea"/>
              </a:rPr>
              <a:t>种</a:t>
            </a:r>
            <a:r>
              <a:rPr lang="zh-CN" altLang="en-US" sz="2000" dirty="0" smtClean="0"/>
              <a:t>：</a:t>
            </a:r>
            <a:r>
              <a:rPr lang="zh-CN" altLang="en-US" sz="2000" dirty="0"/>
              <a:t>权重</a:t>
            </a:r>
            <a:r>
              <a:rPr lang="zh-CN" altLang="en-US" sz="2000" dirty="0" smtClean="0"/>
              <a:t>、病例总数、金额总数、有效收入比例和金额、病</a:t>
            </a:r>
            <a:r>
              <a:rPr lang="zh-CN" altLang="en-US" sz="2000" dirty="0" smtClean="0">
                <a:sym typeface="+mn-ea"/>
              </a:rPr>
              <a:t>种</a:t>
            </a:r>
            <a:r>
              <a:rPr lang="zh-CN" altLang="en-US" sz="2000" dirty="0" smtClean="0"/>
              <a:t>盈亏金额</a:t>
            </a:r>
            <a:r>
              <a:rPr lang="zh-CN" altLang="en-US" sz="2000" dirty="0"/>
              <a:t>、微创手术目录、手术</a:t>
            </a:r>
            <a:r>
              <a:rPr lang="zh-CN" altLang="en-US" sz="2000" dirty="0" smtClean="0"/>
              <a:t>分级中</a:t>
            </a:r>
            <a:r>
              <a:rPr lang="zh-CN" altLang="en-US" sz="2000" dirty="0"/>
              <a:t>三、四级</a:t>
            </a:r>
            <a:r>
              <a:rPr lang="zh-CN" altLang="en-US" sz="2000" dirty="0" smtClean="0"/>
              <a:t>手术、新技术新项目、学科发展、中医特色</a:t>
            </a:r>
            <a:endParaRPr lang="en-US" altLang="zh-CN" sz="2000" dirty="0" smtClean="0"/>
          </a:p>
          <a:p>
            <a:pPr>
              <a:lnSpc>
                <a:spcPts val="3000"/>
              </a:lnSpc>
            </a:pPr>
            <a:r>
              <a:rPr lang="zh-CN" altLang="en-US" sz="2000" dirty="0" smtClean="0"/>
              <a:t>竞争病</a:t>
            </a:r>
            <a:r>
              <a:rPr lang="zh-CN" altLang="en-US" sz="2000" dirty="0" smtClean="0">
                <a:sym typeface="+mn-ea"/>
              </a:rPr>
              <a:t>种</a:t>
            </a:r>
            <a:r>
              <a:rPr lang="zh-CN" altLang="en-US" sz="2000" dirty="0" smtClean="0"/>
              <a:t>：</a:t>
            </a:r>
            <a:r>
              <a:rPr lang="zh-CN" altLang="en-US" sz="2000" dirty="0"/>
              <a:t>权重</a:t>
            </a:r>
            <a:r>
              <a:rPr lang="zh-CN" altLang="en-US" sz="2000" dirty="0" smtClean="0"/>
              <a:t>、与区域其他医院比较分析、学科发展定位</a:t>
            </a:r>
            <a:endParaRPr lang="en-US" altLang="zh-CN" sz="2000" dirty="0" smtClean="0"/>
          </a:p>
          <a:p>
            <a:pPr>
              <a:lnSpc>
                <a:spcPts val="3000"/>
              </a:lnSpc>
            </a:pPr>
            <a:r>
              <a:rPr lang="zh-CN" altLang="en-US" sz="2000" dirty="0" smtClean="0"/>
              <a:t>基层病</a:t>
            </a:r>
            <a:r>
              <a:rPr lang="zh-CN" altLang="en-US" sz="2000" dirty="0" smtClean="0">
                <a:sym typeface="+mn-ea"/>
              </a:rPr>
              <a:t>种</a:t>
            </a:r>
            <a:r>
              <a:rPr lang="zh-CN" altLang="en-US" sz="2000" dirty="0" smtClean="0"/>
              <a:t>：权重、当地</a:t>
            </a:r>
            <a:r>
              <a:rPr lang="en-US" altLang="zh-CN" sz="2000" dirty="0" smtClean="0"/>
              <a:t>DIP</a:t>
            </a:r>
            <a:r>
              <a:rPr lang="zh-CN" altLang="en-US" sz="2000" dirty="0" smtClean="0"/>
              <a:t>支付政策给出的同等费率病种（同城同病同价）</a:t>
            </a:r>
            <a:endParaRPr lang="en-US" altLang="zh-CN" sz="2000" dirty="0" smtClean="0"/>
          </a:p>
          <a:p>
            <a:pPr>
              <a:lnSpc>
                <a:spcPts val="3000"/>
              </a:lnSpc>
            </a:pPr>
            <a:r>
              <a:rPr lang="zh-CN" altLang="en-US" sz="2000" dirty="0" smtClean="0"/>
              <a:t>不同类型病组确定流程：</a:t>
            </a:r>
            <a:endParaRPr lang="en-US" altLang="zh-CN" sz="2000" dirty="0" smtClean="0"/>
          </a:p>
          <a:p>
            <a:pPr lvl="1">
              <a:lnSpc>
                <a:spcPts val="3000"/>
              </a:lnSpc>
            </a:pPr>
            <a:r>
              <a:rPr lang="en-US" altLang="zh-CN" sz="2000" dirty="0" smtClean="0"/>
              <a:t>DIP</a:t>
            </a:r>
            <a:r>
              <a:rPr lang="zh-CN" altLang="en-US" sz="2000" dirty="0" smtClean="0"/>
              <a:t>项目组给出每个科室病组的初步设定，临床科室主任第一次确认；</a:t>
            </a:r>
            <a:endParaRPr lang="en-US" altLang="zh-CN" sz="2000" dirty="0" smtClean="0"/>
          </a:p>
          <a:p>
            <a:pPr lvl="1">
              <a:lnSpc>
                <a:spcPts val="3000"/>
              </a:lnSpc>
            </a:pPr>
            <a:r>
              <a:rPr lang="en-US" altLang="zh-CN" sz="2000" dirty="0" smtClean="0"/>
              <a:t>DIP</a:t>
            </a:r>
            <a:r>
              <a:rPr lang="zh-CN" altLang="en-US" sz="2000" dirty="0" smtClean="0"/>
              <a:t>项目再次确定，临床科主任再次确定；</a:t>
            </a:r>
            <a:endParaRPr lang="en-US" altLang="zh-CN" sz="2000" dirty="0" smtClean="0"/>
          </a:p>
          <a:p>
            <a:pPr lvl="1">
              <a:lnSpc>
                <a:spcPts val="3000"/>
              </a:lnSpc>
            </a:pPr>
            <a:r>
              <a:rPr lang="zh-CN" altLang="en-US" sz="2000" dirty="0" smtClean="0"/>
              <a:t>上报院领导第一次审批，</a:t>
            </a:r>
            <a:r>
              <a:rPr lang="en-US" altLang="zh-CN" sz="2000" dirty="0" smtClean="0"/>
              <a:t>DIP</a:t>
            </a:r>
            <a:r>
              <a:rPr lang="zh-CN" altLang="en-US" sz="2000" dirty="0" smtClean="0"/>
              <a:t>项目结合数据再次分析</a:t>
            </a:r>
            <a:endParaRPr lang="en-US" altLang="zh-CN" sz="2000" dirty="0" smtClean="0"/>
          </a:p>
          <a:p>
            <a:pPr lvl="1">
              <a:lnSpc>
                <a:spcPts val="3000"/>
              </a:lnSpc>
            </a:pPr>
            <a:r>
              <a:rPr lang="en-US" altLang="zh-CN" sz="2000" dirty="0" smtClean="0"/>
              <a:t>DIP</a:t>
            </a:r>
            <a:r>
              <a:rPr lang="zh-CN" altLang="en-US" sz="2000" dirty="0" smtClean="0"/>
              <a:t>项目组把再次分析的分组数据提交临床科主任第三次确定</a:t>
            </a:r>
            <a:endParaRPr lang="en-US" altLang="zh-CN" sz="2000" dirty="0" smtClean="0"/>
          </a:p>
          <a:p>
            <a:pPr lvl="1">
              <a:lnSpc>
                <a:spcPts val="3000"/>
              </a:lnSpc>
            </a:pPr>
            <a:r>
              <a:rPr lang="en-US" altLang="zh-CN" sz="2000" dirty="0" smtClean="0"/>
              <a:t>DIP</a:t>
            </a:r>
            <a:r>
              <a:rPr lang="zh-CN" altLang="en-US" sz="2000" dirty="0" smtClean="0"/>
              <a:t>项目组审批后，再次上报院领导第二次审批</a:t>
            </a:r>
            <a:endParaRPr lang="en-US" altLang="zh-CN" sz="2000" dirty="0" smtClean="0"/>
          </a:p>
          <a:p>
            <a:pPr lvl="1">
              <a:lnSpc>
                <a:spcPts val="3000"/>
              </a:lnSpc>
            </a:pPr>
            <a:r>
              <a:rPr lang="zh-CN" altLang="en-US" sz="2000" dirty="0" smtClean="0"/>
              <a:t>上报运营管理部，作为绩效考核核算依据</a:t>
            </a:r>
            <a:endParaRPr lang="en-US" altLang="zh-CN" sz="2000" dirty="0" smtClean="0"/>
          </a:p>
          <a:p>
            <a:pPr>
              <a:lnSpc>
                <a:spcPts val="3000"/>
              </a:lnSpc>
            </a:pPr>
            <a:r>
              <a:rPr lang="zh-CN" altLang="en-US" sz="2200" dirty="0" smtClean="0"/>
              <a:t>病组分类一旦确定原则一年内不再调整</a:t>
            </a:r>
            <a:endParaRPr lang="zh-CN" altLang="en-US" sz="2200" dirty="0"/>
          </a:p>
        </p:txBody>
      </p:sp>
      <p:pic>
        <p:nvPicPr>
          <p:cNvPr id="4" name="图片 1" descr="E:\常规工作\训练营\左华\左华老师ppt模板背景（无水印）.jpg左华老师ppt模板背景（无水印）"/>
          <p:cNvPicPr>
            <a:picLocks noChangeAspect="1"/>
          </p:cNvPicPr>
          <p:nvPr/>
        </p:nvPicPr>
        <p:blipFill rotWithShape="1">
          <a:blip r:embed="rId1"/>
          <a:srcRect l="2609" t="2126" r="90870" b="86667"/>
          <a:stretch>
            <a:fillRect/>
          </a:stretch>
        </p:blipFill>
        <p:spPr>
          <a:xfrm>
            <a:off x="8525672" y="39757"/>
            <a:ext cx="618328" cy="79695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75638"/>
            <a:ext cx="8496944" cy="533400"/>
          </a:xfrm>
        </p:spPr>
        <p:txBody>
          <a:bodyPr/>
          <a:lstStyle/>
          <a:p>
            <a:r>
              <a:rPr lang="zh-CN" altLang="en-US" dirty="0" smtClean="0"/>
              <a:t>如何界定优势病</a:t>
            </a:r>
            <a:r>
              <a:rPr lang="zh-CN" altLang="en-US" dirty="0" smtClean="0">
                <a:sym typeface="+mn-ea"/>
              </a:rPr>
              <a:t>种</a:t>
            </a:r>
            <a:r>
              <a:rPr lang="zh-CN" altLang="en-US" dirty="0" smtClean="0"/>
              <a:t>？请给出您的分类标准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709211"/>
            <a:ext cx="8496944" cy="5651159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altLang="zh-CN" sz="2000" dirty="0"/>
              <a:t>1</a:t>
            </a:r>
            <a:r>
              <a:rPr lang="zh-CN" altLang="en-US" sz="2000" dirty="0"/>
              <a:t>、病种分值高的病</a:t>
            </a:r>
            <a:r>
              <a:rPr lang="zh-CN" altLang="en-US" sz="2000" dirty="0" smtClean="0">
                <a:sym typeface="+mn-ea"/>
              </a:rPr>
              <a:t>种</a:t>
            </a:r>
            <a:r>
              <a:rPr lang="zh-CN" altLang="en-US" sz="2000" dirty="0"/>
              <a:t>是优势病</a:t>
            </a:r>
            <a:r>
              <a:rPr lang="zh-CN" altLang="en-US" sz="2000" dirty="0" smtClean="0">
                <a:sym typeface="+mn-ea"/>
              </a:rPr>
              <a:t>种</a:t>
            </a:r>
            <a:r>
              <a:rPr lang="zh-CN" altLang="en-US" sz="2000" dirty="0"/>
              <a:t>吗</a:t>
            </a:r>
            <a:r>
              <a:rPr lang="zh-CN" altLang="en-US" sz="2000" dirty="0" smtClean="0"/>
              <a:t>？</a:t>
            </a:r>
            <a:endParaRPr lang="en-US" altLang="zh-CN" sz="2000" dirty="0" smtClean="0"/>
          </a:p>
          <a:p>
            <a:pPr>
              <a:lnSpc>
                <a:spcPts val="3000"/>
              </a:lnSpc>
            </a:pPr>
            <a:r>
              <a:rPr lang="en-US" altLang="zh-CN" sz="2000" dirty="0"/>
              <a:t>2</a:t>
            </a:r>
            <a:r>
              <a:rPr lang="zh-CN" altLang="zh-CN" sz="2000" dirty="0"/>
              <a:t>、目前收治的病例数多的病</a:t>
            </a:r>
            <a:r>
              <a:rPr lang="zh-CN" altLang="en-US" sz="2000" dirty="0" smtClean="0">
                <a:sym typeface="+mn-ea"/>
              </a:rPr>
              <a:t>种</a:t>
            </a:r>
            <a:r>
              <a:rPr lang="zh-CN" altLang="zh-CN" sz="2000" dirty="0"/>
              <a:t>是优势病</a:t>
            </a:r>
            <a:r>
              <a:rPr lang="zh-CN" altLang="en-US" sz="2000" dirty="0" smtClean="0">
                <a:sym typeface="+mn-ea"/>
              </a:rPr>
              <a:t>种</a:t>
            </a:r>
            <a:r>
              <a:rPr lang="zh-CN" altLang="zh-CN" sz="2000" dirty="0"/>
              <a:t>吗</a:t>
            </a:r>
            <a:r>
              <a:rPr lang="zh-CN" altLang="zh-CN" sz="2000" dirty="0" smtClean="0"/>
              <a:t>？</a:t>
            </a:r>
            <a:endParaRPr lang="en-US" altLang="zh-CN" sz="2000" dirty="0" smtClean="0"/>
          </a:p>
          <a:p>
            <a:pPr>
              <a:lnSpc>
                <a:spcPts val="3000"/>
              </a:lnSpc>
            </a:pPr>
            <a:r>
              <a:rPr lang="en-US" altLang="zh-CN" sz="2000" dirty="0" smtClean="0"/>
              <a:t>3</a:t>
            </a:r>
            <a:r>
              <a:rPr lang="zh-CN" altLang="en-US" sz="2000" dirty="0" smtClean="0"/>
              <a:t>、收治病例数在地区同类医疗机构中占比高是优势病</a:t>
            </a:r>
            <a:r>
              <a:rPr lang="zh-CN" altLang="en-US" sz="2000" dirty="0" smtClean="0">
                <a:sym typeface="+mn-ea"/>
              </a:rPr>
              <a:t>种</a:t>
            </a:r>
            <a:r>
              <a:rPr lang="zh-CN" altLang="en-US" sz="2000" dirty="0" smtClean="0"/>
              <a:t>吗？</a:t>
            </a:r>
            <a:endParaRPr lang="en-US" altLang="zh-CN" sz="2000" dirty="0" smtClean="0"/>
          </a:p>
          <a:p>
            <a:pPr>
              <a:lnSpc>
                <a:spcPts val="3000"/>
              </a:lnSpc>
            </a:pPr>
            <a:r>
              <a:rPr lang="en-US" altLang="zh-CN" sz="2000" dirty="0" smtClean="0"/>
              <a:t>4</a:t>
            </a:r>
            <a:r>
              <a:rPr lang="zh-CN" altLang="en-US" sz="2000" dirty="0" smtClean="0"/>
              <a:t>、</a:t>
            </a:r>
            <a:r>
              <a:rPr lang="zh-CN" altLang="en-US" sz="2000" dirty="0"/>
              <a:t>有效收入比高的是优势病</a:t>
            </a:r>
            <a:r>
              <a:rPr lang="zh-CN" altLang="en-US" sz="2000" dirty="0" smtClean="0">
                <a:sym typeface="+mn-ea"/>
              </a:rPr>
              <a:t>种</a:t>
            </a:r>
            <a:r>
              <a:rPr lang="zh-CN" altLang="en-US" sz="2000" dirty="0"/>
              <a:t>吗</a:t>
            </a:r>
            <a:r>
              <a:rPr lang="zh-CN" altLang="en-US" sz="2000" dirty="0" smtClean="0"/>
              <a:t>？</a:t>
            </a:r>
            <a:endParaRPr lang="en-US" altLang="zh-CN" sz="2000" dirty="0" smtClean="0"/>
          </a:p>
          <a:p>
            <a:pPr>
              <a:lnSpc>
                <a:spcPts val="3000"/>
              </a:lnSpc>
            </a:pPr>
            <a:r>
              <a:rPr lang="en-US" altLang="zh-CN" sz="2000" dirty="0"/>
              <a:t>5</a:t>
            </a:r>
            <a:r>
              <a:rPr lang="zh-CN" altLang="en-US" sz="2000" dirty="0" smtClean="0"/>
              <a:t>、</a:t>
            </a:r>
            <a:r>
              <a:rPr lang="en-US" altLang="zh-CN" sz="2000" dirty="0" smtClean="0"/>
              <a:t>DIP</a:t>
            </a:r>
            <a:r>
              <a:rPr lang="zh-CN" altLang="en-US" sz="2000" dirty="0" smtClean="0"/>
              <a:t>下整体盈利金额多的是优势病</a:t>
            </a:r>
            <a:r>
              <a:rPr lang="zh-CN" altLang="en-US" sz="2000" dirty="0" smtClean="0">
                <a:sym typeface="+mn-ea"/>
              </a:rPr>
              <a:t>种</a:t>
            </a:r>
            <a:r>
              <a:rPr lang="zh-CN" altLang="en-US" sz="2000" dirty="0" smtClean="0"/>
              <a:t>吗？</a:t>
            </a:r>
            <a:endParaRPr lang="en-US" altLang="zh-CN" sz="2000" dirty="0" smtClean="0"/>
          </a:p>
          <a:p>
            <a:pPr>
              <a:lnSpc>
                <a:spcPts val="3000"/>
              </a:lnSpc>
            </a:pPr>
            <a:r>
              <a:rPr lang="en-US" altLang="zh-CN" sz="2000" dirty="0"/>
              <a:t>6</a:t>
            </a:r>
            <a:r>
              <a:rPr lang="zh-CN" altLang="en-US" sz="2000" dirty="0" smtClean="0"/>
              <a:t>、手术操作为四级手术的是优势病</a:t>
            </a:r>
            <a:r>
              <a:rPr lang="zh-CN" altLang="en-US" sz="2000" dirty="0" smtClean="0">
                <a:sym typeface="+mn-ea"/>
              </a:rPr>
              <a:t>种</a:t>
            </a:r>
            <a:r>
              <a:rPr lang="zh-CN" altLang="en-US" sz="2000" dirty="0" smtClean="0"/>
              <a:t>吗？</a:t>
            </a:r>
            <a:endParaRPr lang="en-US" altLang="zh-CN" sz="2000" dirty="0" smtClean="0"/>
          </a:p>
          <a:p>
            <a:pPr>
              <a:lnSpc>
                <a:spcPts val="3000"/>
              </a:lnSpc>
            </a:pPr>
            <a:r>
              <a:rPr lang="en-US" altLang="zh-CN" sz="2000" dirty="0"/>
              <a:t>7</a:t>
            </a:r>
            <a:r>
              <a:rPr lang="zh-CN" altLang="en-US" sz="2000" dirty="0" smtClean="0"/>
              <a:t>、手术操作为微创手术的是优势病</a:t>
            </a:r>
            <a:r>
              <a:rPr lang="zh-CN" altLang="en-US" sz="2000" dirty="0" smtClean="0">
                <a:sym typeface="+mn-ea"/>
              </a:rPr>
              <a:t>种</a:t>
            </a:r>
            <a:r>
              <a:rPr lang="zh-CN" altLang="en-US" sz="2000" dirty="0" smtClean="0"/>
              <a:t>吗？</a:t>
            </a:r>
            <a:endParaRPr lang="en-US" altLang="zh-CN" sz="2000" dirty="0" smtClean="0"/>
          </a:p>
          <a:p>
            <a:pPr>
              <a:lnSpc>
                <a:spcPts val="3000"/>
              </a:lnSpc>
            </a:pPr>
            <a:r>
              <a:rPr lang="en-US" altLang="zh-CN" sz="2000" dirty="0"/>
              <a:t>8</a:t>
            </a:r>
            <a:r>
              <a:rPr lang="zh-CN" altLang="en-US" sz="2000" dirty="0" smtClean="0"/>
              <a:t>、填补了院内空白的新技术是优势病</a:t>
            </a:r>
            <a:r>
              <a:rPr lang="zh-CN" altLang="en-US" sz="2000" dirty="0" smtClean="0">
                <a:sym typeface="+mn-ea"/>
              </a:rPr>
              <a:t>种</a:t>
            </a:r>
            <a:r>
              <a:rPr lang="zh-CN" altLang="en-US" sz="2000" dirty="0" smtClean="0"/>
              <a:t>吗？</a:t>
            </a:r>
            <a:endParaRPr lang="en-US" altLang="zh-CN" sz="2000" dirty="0" smtClean="0"/>
          </a:p>
          <a:p>
            <a:pPr>
              <a:lnSpc>
                <a:spcPts val="3000"/>
              </a:lnSpc>
            </a:pPr>
            <a:r>
              <a:rPr lang="en-US" altLang="zh-CN" sz="2000" dirty="0"/>
              <a:t>9</a:t>
            </a:r>
            <a:r>
              <a:rPr lang="zh-CN" altLang="en-US" sz="2000" dirty="0" smtClean="0"/>
              <a:t>、基于重点专学科评审需要的是优势病</a:t>
            </a:r>
            <a:r>
              <a:rPr lang="zh-CN" altLang="en-US" sz="2000" dirty="0" smtClean="0">
                <a:sym typeface="+mn-ea"/>
              </a:rPr>
              <a:t>种</a:t>
            </a:r>
            <a:r>
              <a:rPr lang="zh-CN" altLang="en-US" sz="2000" dirty="0" smtClean="0"/>
              <a:t>吗？</a:t>
            </a:r>
            <a:endParaRPr lang="en-US" altLang="zh-CN" sz="2000" dirty="0" smtClean="0"/>
          </a:p>
          <a:p>
            <a:pPr>
              <a:lnSpc>
                <a:spcPts val="3000"/>
              </a:lnSpc>
            </a:pPr>
            <a:r>
              <a:rPr lang="en-US" altLang="zh-CN" sz="2000" dirty="0" smtClean="0"/>
              <a:t>10</a:t>
            </a:r>
            <a:r>
              <a:rPr lang="zh-CN" altLang="en-US" sz="2000" dirty="0" smtClean="0"/>
              <a:t>、中医特色的病</a:t>
            </a:r>
            <a:r>
              <a:rPr lang="zh-CN" altLang="en-US" sz="2000" dirty="0" smtClean="0">
                <a:sym typeface="+mn-ea"/>
              </a:rPr>
              <a:t>种</a:t>
            </a:r>
            <a:r>
              <a:rPr lang="zh-CN" altLang="en-US" sz="2000" dirty="0" smtClean="0"/>
              <a:t>是优势病</a:t>
            </a:r>
            <a:r>
              <a:rPr lang="zh-CN" altLang="en-US" sz="2000" dirty="0" smtClean="0">
                <a:sym typeface="+mn-ea"/>
              </a:rPr>
              <a:t>种</a:t>
            </a:r>
            <a:r>
              <a:rPr lang="zh-CN" altLang="en-US" sz="2000" dirty="0" smtClean="0"/>
              <a:t>吗？</a:t>
            </a:r>
            <a:endParaRPr lang="en-US" altLang="zh-CN" sz="2000" dirty="0" smtClean="0"/>
          </a:p>
          <a:p>
            <a:pPr>
              <a:lnSpc>
                <a:spcPts val="3000"/>
              </a:lnSpc>
            </a:pPr>
            <a:r>
              <a:rPr lang="en-US" altLang="zh-CN" sz="2000" dirty="0" smtClean="0"/>
              <a:t>DIP</a:t>
            </a:r>
            <a:r>
              <a:rPr lang="zh-CN" altLang="en-US" sz="2000" dirty="0" smtClean="0"/>
              <a:t>病种三段论九分法是所有工作的基础</a:t>
            </a:r>
            <a:endParaRPr lang="en-US" altLang="zh-CN" sz="2000" dirty="0" smtClean="0"/>
          </a:p>
          <a:p>
            <a:pPr lvl="1">
              <a:lnSpc>
                <a:spcPts val="3000"/>
              </a:lnSpc>
            </a:pPr>
            <a:r>
              <a:rPr lang="zh-CN" altLang="en-US" sz="1800" dirty="0"/>
              <a:t>病</a:t>
            </a:r>
            <a:r>
              <a:rPr lang="zh-CN" altLang="en-US" sz="1800" dirty="0" smtClean="0">
                <a:sym typeface="+mn-ea"/>
              </a:rPr>
              <a:t>种</a:t>
            </a:r>
            <a:r>
              <a:rPr lang="zh-CN" altLang="en-US" sz="1800" dirty="0" smtClean="0"/>
              <a:t>的分析越细，传导出来的管理价值越大</a:t>
            </a:r>
            <a:endParaRPr lang="en-US" altLang="zh-CN" sz="1800" dirty="0" smtClean="0"/>
          </a:p>
          <a:p>
            <a:pPr lvl="1">
              <a:lnSpc>
                <a:spcPts val="3000"/>
              </a:lnSpc>
            </a:pPr>
            <a:r>
              <a:rPr lang="zh-CN" altLang="en-US" sz="1800" dirty="0"/>
              <a:t>通过</a:t>
            </a:r>
            <a:r>
              <a:rPr lang="zh-CN" altLang="en-US" sz="1800" dirty="0" smtClean="0"/>
              <a:t>细分病组实现</a:t>
            </a:r>
            <a:r>
              <a:rPr lang="zh-CN" altLang="en-US" sz="1800" dirty="0"/>
              <a:t>学科发展、成本控制、有效收入提升三者的平衡</a:t>
            </a:r>
            <a:endParaRPr lang="zh-CN" altLang="zh-CN" sz="1800" dirty="0" smtClean="0"/>
          </a:p>
          <a:p>
            <a:pPr lvl="1">
              <a:lnSpc>
                <a:spcPts val="3000"/>
              </a:lnSpc>
            </a:pPr>
            <a:endParaRPr lang="zh-CN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56235" y="1005191"/>
            <a:ext cx="8451576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24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竞争</a:t>
            </a:r>
            <a:r>
              <a:rPr lang="zh-CN" altLang="en-US" sz="2400" b="1" dirty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病</a:t>
            </a:r>
            <a:r>
              <a:rPr lang="zh-CN" altLang="en-US" sz="24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种和基层病种的</a:t>
            </a:r>
            <a:r>
              <a:rPr lang="zh-CN" altLang="en-US" sz="2400" b="1" dirty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成本如何控制</a:t>
            </a:r>
            <a:r>
              <a:rPr lang="zh-CN" altLang="en-US" sz="24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？（基于病种临床路径六径分类分析）</a:t>
            </a:r>
            <a:endParaRPr lang="zh-CN" altLang="en-US" sz="2400" b="1" dirty="0">
              <a:solidFill>
                <a:srgbClr val="000099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24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如何在控制病种成本的同时提高</a:t>
            </a:r>
            <a:r>
              <a:rPr lang="zh-CN" altLang="en-US" sz="24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病种有效</a:t>
            </a:r>
            <a:r>
              <a:rPr lang="zh-CN" altLang="en-US" sz="24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收入？</a:t>
            </a:r>
            <a:endParaRPr lang="zh-CN" altLang="en-US" sz="2400" b="1" dirty="0">
              <a:solidFill>
                <a:srgbClr val="000099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+mj-cs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56235" y="175260"/>
            <a:ext cx="788479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3200" b="1" dirty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二、竞争病</a:t>
            </a:r>
            <a:r>
              <a:rPr lang="zh-CN" altLang="en-US" sz="32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种和基层病种指标改进计划</a:t>
            </a:r>
            <a:endParaRPr lang="zh-CN" altLang="en-US" sz="3200" b="1" dirty="0">
              <a:solidFill>
                <a:srgbClr val="000099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+mj-cs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4820" y="139614"/>
            <a:ext cx="8859179" cy="577706"/>
          </a:xfrm>
        </p:spPr>
        <p:txBody>
          <a:bodyPr/>
          <a:lstStyle/>
          <a:p>
            <a:r>
              <a:rPr lang="en-US" altLang="zh-CN" sz="3200" dirty="0" smtClean="0"/>
              <a:t>DIP</a:t>
            </a:r>
            <a:r>
              <a:rPr lang="zh-CN" altLang="en-US" sz="3200" dirty="0" smtClean="0"/>
              <a:t>下</a:t>
            </a:r>
            <a:r>
              <a:rPr lang="zh-CN" altLang="en-US" sz="3200" dirty="0" smtClean="0">
                <a:solidFill>
                  <a:srgbClr val="FF0000"/>
                </a:solidFill>
              </a:rPr>
              <a:t>三段论九分法临床路径</a:t>
            </a:r>
            <a:r>
              <a:rPr lang="zh-CN" altLang="en-US" sz="3200" dirty="0" smtClean="0"/>
              <a:t>“六径”</a:t>
            </a:r>
            <a:endParaRPr lang="zh-CN" altLang="en-US" sz="3200" dirty="0"/>
          </a:p>
        </p:txBody>
      </p:sp>
      <p:sp>
        <p:nvSpPr>
          <p:cNvPr id="6" name="圆角矩形 5"/>
          <p:cNvSpPr/>
          <p:nvPr/>
        </p:nvSpPr>
        <p:spPr>
          <a:xfrm>
            <a:off x="300697" y="798124"/>
            <a:ext cx="2051685" cy="76771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药径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446161" y="751312"/>
            <a:ext cx="6460349" cy="92202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zh-CN" b="1" kern="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药师</a:t>
            </a:r>
            <a:r>
              <a:rPr lang="en-US" altLang="zh-CN" b="1" kern="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/</a:t>
            </a:r>
            <a:r>
              <a:rPr lang="zh-CN" altLang="en-US" b="1" kern="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药学应在临床路径各环节中提供清晰的各类药物选择指南，以便既能减少治疗过程中由于护理或者其他原因造成药费增加，也能避免医护人员不按用药规则而产生不合理的用药</a:t>
            </a:r>
            <a:endParaRPr lang="zh-CN" altLang="en-US" b="1" kern="0" dirty="0">
              <a:solidFill>
                <a:srgbClr val="00009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275567" y="1850237"/>
            <a:ext cx="2051685" cy="714667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Tx/>
              <a:buSzTx/>
              <a:buFontTx/>
            </a:pP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耗径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396411" y="1757512"/>
            <a:ext cx="6510099" cy="92333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b="1" kern="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临床路径包括规范的耗材</a:t>
            </a:r>
            <a:r>
              <a:rPr lang="zh-CN" altLang="en-US" b="1" kern="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使用，标准化</a:t>
            </a:r>
            <a:r>
              <a:rPr lang="zh-CN" altLang="en-US" b="1" kern="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的手术方案及耗材使用，结合物流</a:t>
            </a:r>
            <a:r>
              <a:rPr lang="en-US" altLang="zh-CN" b="1" kern="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SPD</a:t>
            </a:r>
            <a:r>
              <a:rPr lang="zh-CN" altLang="en-US" b="1" kern="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系统是保证患者医疗质量及控制费用的</a:t>
            </a:r>
            <a:r>
              <a:rPr lang="zh-CN" altLang="en-US" b="1" kern="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关键，需要多部门</a:t>
            </a:r>
            <a:r>
              <a:rPr lang="en-US" altLang="zh-CN" b="1" kern="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MDT</a:t>
            </a:r>
            <a:r>
              <a:rPr lang="zh-CN" altLang="en-US" b="1" kern="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合作，实施耗材的全流程管理</a:t>
            </a:r>
            <a:endParaRPr lang="zh-CN" altLang="en-US" b="1" kern="0" dirty="0" smtClean="0">
              <a:solidFill>
                <a:srgbClr val="00009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239123" y="2975209"/>
            <a:ext cx="2051685" cy="69415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Tx/>
              <a:buSzTx/>
              <a:buFontTx/>
            </a:pP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护径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350713" y="2827539"/>
            <a:ext cx="6510099" cy="92333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b="1" kern="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临床路径包括规范的护理管理</a:t>
            </a:r>
            <a:r>
              <a:rPr lang="zh-CN" altLang="en-US" b="1" kern="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，在</a:t>
            </a:r>
            <a:r>
              <a:rPr lang="zh-CN" altLang="en-US" b="1" kern="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患者住院期间，依据不同的患者的情况不同，安排不同的护理能级、控制不可收费耗材的合理使用及可收费耗材避免漏</a:t>
            </a:r>
            <a:r>
              <a:rPr lang="zh-CN" altLang="en-US" b="1" kern="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收</a:t>
            </a:r>
            <a:endParaRPr lang="zh-CN" altLang="en-US" b="1" kern="0" dirty="0">
              <a:solidFill>
                <a:srgbClr val="00009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265402" y="3992285"/>
            <a:ext cx="2051685" cy="61023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技径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404608" y="3942542"/>
            <a:ext cx="6468462" cy="64516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b="1" kern="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对</a:t>
            </a:r>
            <a:r>
              <a:rPr lang="en-US" altLang="zh-CN" b="1" kern="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DIP</a:t>
            </a:r>
            <a:r>
              <a:rPr lang="zh-CN" altLang="en-US" b="1" kern="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之下各种疾病分组在不同阶段</a:t>
            </a:r>
            <a:r>
              <a:rPr lang="zh-CN" altLang="en-US" b="1" kern="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的检验检查项目</a:t>
            </a:r>
            <a:r>
              <a:rPr lang="zh-CN" altLang="en-US" b="1" kern="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、检测组合、检测频率等进行匹配、优化，参与建立标准化临床</a:t>
            </a:r>
            <a:r>
              <a:rPr lang="zh-CN" altLang="en-US" b="1" kern="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路径</a:t>
            </a:r>
            <a:endParaRPr lang="zh-CN" altLang="en-US" b="1" kern="0" dirty="0">
              <a:solidFill>
                <a:srgbClr val="00009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421564" y="5850573"/>
            <a:ext cx="6501902" cy="64633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b="1" kern="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无效的住院日多一分钟</a:t>
            </a:r>
            <a:r>
              <a:rPr lang="zh-CN" altLang="en-US" b="1" kern="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也不要，基于三段论构建病种平均住院日标准数据库，定期更新病种平均住院日</a:t>
            </a:r>
            <a:r>
              <a:rPr lang="zh-CN" altLang="en-US" b="1" kern="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数据库</a:t>
            </a:r>
            <a:endParaRPr lang="zh-CN" altLang="en-US" b="1" kern="0" dirty="0">
              <a:solidFill>
                <a:srgbClr val="00009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236892" y="5735437"/>
            <a:ext cx="2109833" cy="76771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Tx/>
              <a:buSzTx/>
              <a:buFontTx/>
            </a:pP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日径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250212" y="4925443"/>
            <a:ext cx="2051685" cy="61023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麻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径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421564" y="4815938"/>
            <a:ext cx="6439248" cy="92333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b="1" kern="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对三段论区分后的不同类型病</a:t>
            </a:r>
            <a:r>
              <a:rPr lang="zh-CN" altLang="en-US" b="1" kern="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组选择最优麻醉方式（局麻、神经阻滞、腰麻、全麻），利用区域麻醉镇痛效果减少麻醉药品用量。提升麻醉费和监测</a:t>
            </a:r>
            <a:r>
              <a:rPr lang="zh-CN" altLang="en-US" b="1" kern="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费</a:t>
            </a:r>
            <a:endParaRPr lang="zh-CN" altLang="en-US" b="1" kern="0" dirty="0">
              <a:solidFill>
                <a:srgbClr val="000099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51806" y="145243"/>
            <a:ext cx="8458084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zh-CN" altLang="en-US" sz="32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竞争</a:t>
            </a:r>
            <a:r>
              <a:rPr lang="zh-CN" altLang="en-US" sz="3200" b="1" dirty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病</a:t>
            </a:r>
            <a:r>
              <a:rPr lang="zh-CN" altLang="en-US" sz="32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种和基层病种的</a:t>
            </a:r>
            <a:r>
              <a:rPr lang="zh-CN" altLang="en-US" sz="3200" b="1" dirty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成本如何控制</a:t>
            </a:r>
            <a:r>
              <a:rPr lang="zh-CN" altLang="en-US" sz="32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？</a:t>
            </a:r>
            <a:r>
              <a:rPr lang="en-US" altLang="zh-CN" sz="32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-</a:t>
            </a:r>
            <a:r>
              <a:rPr lang="zh-CN" altLang="en-US" sz="3200" b="1" dirty="0" smtClean="0">
                <a:solidFill>
                  <a:srgbClr val="000099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药径</a:t>
            </a:r>
            <a:endParaRPr lang="zh-CN" altLang="en-US" sz="3200" b="1" dirty="0">
              <a:solidFill>
                <a:srgbClr val="000099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+mj-cs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FULL_TEXT_BEAUTIFY_COPY_ID" val="4"/>
</p:tagLst>
</file>

<file path=ppt/tags/tag2.xml><?xml version="1.0" encoding="utf-8"?>
<p:tagLst xmlns:p="http://schemas.openxmlformats.org/presentationml/2006/main">
  <p:tag name="KSO_WM_FULL_TEXT_BEAUTIFY_COPY_ID" val="12"/>
</p:tagLst>
</file>

<file path=ppt/tags/tag3.xml><?xml version="1.0" encoding="utf-8"?>
<p:tagLst xmlns:p="http://schemas.openxmlformats.org/presentationml/2006/main">
  <p:tag name="KSO_WM_FULL_TEXT_BEAUTIFY_COPY_ID" val="150995203"/>
</p:tagLst>
</file>

<file path=ppt/tags/tag4.xml><?xml version="1.0" encoding="utf-8"?>
<p:tagLst xmlns:p="http://schemas.openxmlformats.org/presentationml/2006/main">
  <p:tag name="KSO_WM_UNIT_TABLE_BEAUTIFY" val="smartTable{ea48d830-586d-41aa-9ed7-4229f869a31f}"/>
</p:tagLst>
</file>

<file path=ppt/tags/tag5.xml><?xml version="1.0" encoding="utf-8"?>
<p:tagLst xmlns:p="http://schemas.openxmlformats.org/presentationml/2006/main">
  <p:tag name="KSO_WM_UNIT_TABLE_BEAUTIFY" val="smartTable{ea48d830-586d-41aa-9ed7-4229f869a31f}"/>
</p:tagLst>
</file>

<file path=ppt/tags/tag6.xml><?xml version="1.0" encoding="utf-8"?>
<p:tagLst xmlns:p="http://schemas.openxmlformats.org/presentationml/2006/main">
  <p:tag name="KSO_WM_UNIT_TABLE_BEAUTIFY" val="smartTable{ea48d830-586d-41aa-9ed7-4229f869a31f}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647_14*a*1"/>
  <p:tag name="KSO_WM_TEMPLATE_CATEGORY" val="custom"/>
  <p:tag name="KSO_WM_TEMPLATE_INDEX" val="20202647"/>
  <p:tag name="KSO_WM_UNIT_LAYERLEVEL" val="1"/>
  <p:tag name="KSO_WM_TAG_VERSION" val="1.0"/>
  <p:tag name="KSO_WM_BEAUTIFY_FLAG" val="#wm#"/>
  <p:tag name="KSO_WM_UNIT_ISCONTENTSTITLE" val="0"/>
  <p:tag name="KSO_WM_UNIT_NOCLEAR" val="1"/>
  <p:tag name="KSO_WM_UNIT_VALUE" val="6"/>
  <p:tag name="KSO_WM_UNIT_TYPE" val="a"/>
  <p:tag name="KSO_WM_UNIT_INDEX" val="1"/>
  <p:tag name="KSO_WM_UNIT_PRESET_TEXT" val="感谢聆听"/>
</p:tagLst>
</file>

<file path=ppt/tags/tag8.xml><?xml version="1.0" encoding="utf-8"?>
<p:tagLst xmlns:p="http://schemas.openxmlformats.org/presentationml/2006/main">
  <p:tag name="COMMONDATA" val="eyJoZGlkIjoiZjFmZWIzNDg2MmIzZjExOTIzMmViNTBmYTMwYTk0ZWYifQ=="/>
  <p:tag name="KSO_WPP_MARK_KEY" val="e4b30a36-de99-4a85-8e68-8c40772c022f"/>
</p:tagLst>
</file>

<file path=ppt/theme/theme1.xml><?xml version="1.0" encoding="utf-8"?>
<a:theme xmlns:a="http://schemas.openxmlformats.org/drawingml/2006/main" name="1_999 format">
  <a:themeElements>
    <a:clrScheme name="">
      <a:dk1>
        <a:srgbClr val="000000"/>
      </a:dk1>
      <a:lt1>
        <a:srgbClr val="FFFFFF"/>
      </a:lt1>
      <a:dk2>
        <a:srgbClr val="000000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B9"/>
      </a:accent6>
      <a:hlink>
        <a:srgbClr val="FF9966"/>
      </a:hlink>
      <a:folHlink>
        <a:srgbClr val="FFFFCC"/>
      </a:folHlink>
    </a:clrScheme>
    <a:fontScheme name="1_999 format">
      <a:majorFont>
        <a:latin typeface="黑体"/>
        <a:ea typeface="宋体"/>
        <a:cs typeface=""/>
      </a:majorFont>
      <a:minorFont>
        <a:latin typeface="华文楷体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1_999 format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999 format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999 format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2151</Words>
  <Application>WPS 演示</Application>
  <PresentationFormat>全屏显示(4:3)</PresentationFormat>
  <Paragraphs>370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8" baseType="lpstr">
      <vt:lpstr>Arial</vt:lpstr>
      <vt:lpstr>宋体</vt:lpstr>
      <vt:lpstr>Wingdings</vt:lpstr>
      <vt:lpstr>黑体</vt:lpstr>
      <vt:lpstr>Monotype Sorts</vt:lpstr>
      <vt:lpstr>Wingdings</vt:lpstr>
      <vt:lpstr>华文楷体</vt:lpstr>
      <vt:lpstr>微软雅黑</vt:lpstr>
      <vt:lpstr>Calibri</vt:lpstr>
      <vt:lpstr>Gill Sans MT</vt:lpstr>
      <vt:lpstr>Arial</vt:lpstr>
      <vt:lpstr>Calibri</vt:lpstr>
      <vt:lpstr>Arial</vt:lpstr>
      <vt:lpstr>Arial Unicode MS</vt:lpstr>
      <vt:lpstr>等线</vt:lpstr>
      <vt:lpstr>Times New Roman</vt:lpstr>
      <vt:lpstr>楷体</vt:lpstr>
      <vt:lpstr>汉仪旗黑-85S</vt:lpstr>
      <vt:lpstr>1_999 format</vt:lpstr>
      <vt:lpstr>PowerPoint 演示文稿</vt:lpstr>
      <vt:lpstr>一、基于三段论九分法病种分类-优势病种</vt:lpstr>
      <vt:lpstr>一、基于三段论九分法病种分类-竞争病种</vt:lpstr>
      <vt:lpstr>一、基于三段论九分法病种分类-基层病种</vt:lpstr>
      <vt:lpstr>优势病种+竞争病种+基层病种分类标准</vt:lpstr>
      <vt:lpstr>如何界定优势病种？请给出您的分类标准</vt:lpstr>
      <vt:lpstr>PowerPoint 演示文稿</vt:lpstr>
      <vt:lpstr>DIP下三段论九分法临床路径“六径”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DRG下临床科主任关注的五个核心问题</dc:title>
  <dc:creator>左华</dc:creator>
  <cp:lastModifiedBy>A李喜凤</cp:lastModifiedBy>
  <cp:revision>64</cp:revision>
  <dcterms:created xsi:type="dcterms:W3CDTF">2021-11-01T09:38:00Z</dcterms:created>
  <dcterms:modified xsi:type="dcterms:W3CDTF">2023-11-18T00:45:11Z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8E4C3A5CA65942A095FC6FD138BB4A5E</vt:lpwstr>
  </property>
  <property fmtid="{D5CDD505-2E9C-101B-9397-08002B2CF9AE}" pid="3" name="KSOProductBuildVer">
    <vt:lpwstr>2052-11.1.0.14036</vt:lpwstr>
  </property>
</Properties>
</file>